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6" r:id="rId11"/>
    <p:sldId id="268" r:id="rId12"/>
    <p:sldId id="269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72746D-9DDD-4AA4-BA35-CCDA49A23AD2}" v="1" dt="2023-08-09T17:39:31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16E4F-F95A-43EB-8890-187F5D78D780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ACD3E-18D5-4E51-8810-E7B09E8C5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9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30CBFAC-759A-465A-BCAC-C703A44F749E}" type="datetime1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39B934A-EC75-41B0-8654-07DFF00D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EEDC-45BB-4292-B6C3-C390A97DE4C6}" type="datetime1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34A-EC75-41B0-8654-07DFF00D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5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E9C3-5F39-4D57-8BD5-70D67A40BA7F}" type="datetime1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34A-EC75-41B0-8654-07DFF00D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F661-DC48-4697-99A8-33099E2F3191}" type="datetime1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34A-EC75-41B0-8654-07DFF00D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5562-E903-44F4-88DC-71C8528CAA47}" type="datetime1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34A-EC75-41B0-8654-07DFF00D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7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AE37-C1C6-4D03-B118-D7C7F97EE516}" type="datetime1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34A-EC75-41B0-8654-07DFF00D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3039-B34E-42C8-874E-D760E280F081}" type="datetime1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34A-EC75-41B0-8654-07DFF00D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5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4696-0A3F-4DDB-B363-69C66337875F}" type="datetime1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34A-EC75-41B0-8654-07DFF00D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0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B7E6-3268-4D81-BEB4-5144116CF036}" type="datetime1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34A-EC75-41B0-8654-07DFF00D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2D18-0EC2-4641-BAE2-23D518719DCA}" type="datetime1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39B934A-EC75-41B0-8654-07DFF00D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8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F5999B1-661B-4B70-8D31-A184694F246C}" type="datetime1">
              <a:rPr lang="en-US" smtClean="0"/>
              <a:t>8/14/2023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39B934A-EC75-41B0-8654-07DFF00D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95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D5A8751-EB64-425A-A2C1-3C33BE6AA794}" type="datetime1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39B934A-EC75-41B0-8654-07DFF00D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5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automotive-batteries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-nc/3.0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chargenews.com/energy-transition/after-three-fires-and-a-solar-plant-toxic-fumes-scare-new-york-launches-safety-probe-into-battery-energy-storage/2-1-1493418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6F7D4-36C7-B40F-ECA3-5C49ED576C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>
                <a:solidFill>
                  <a:schemeClr val="tx2"/>
                </a:solidFill>
              </a:rPr>
              <a:t>PRESENTATION OF BY-LAWS PROPOSED FOR TOWN MEETING CONSIDERATION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9A121-1BA1-C5C1-C23E-338AFAEA82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PLANNING BOARD PUBLIC HEARING</a:t>
            </a:r>
          </a:p>
          <a:p>
            <a:r>
              <a:rPr lang="en-US" dirty="0">
                <a:solidFill>
                  <a:srgbClr val="7030A0"/>
                </a:solidFill>
              </a:rPr>
              <a:t>AUGUST 14, 2023</a:t>
            </a:r>
          </a:p>
        </p:txBody>
      </p:sp>
    </p:spTree>
    <p:extLst>
      <p:ext uri="{BB962C8B-B14F-4D97-AF65-F5344CB8AC3E}">
        <p14:creationId xmlns:p14="http://schemas.microsoft.com/office/powerpoint/2010/main" val="1247155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24E53-2401-618E-67F7-1821A6517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schemeClr val="tx1"/>
                </a:solidFill>
              </a:rPr>
              <a:t>BATTERY STORAGE</a:t>
            </a:r>
            <a:endParaRPr lang="en-US" sz="6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384D4-8CB3-E70F-3DA6-983D04948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75982" y="2594919"/>
            <a:ext cx="3398520" cy="363288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Major Planning Board focus given numerous proposed 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Concerns: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Thermal Runaway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Fire Events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Air Quality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1A5502-2769-E66F-9170-DC332EE47A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24000" y="1143000"/>
            <a:ext cx="4572000" cy="4572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A73376-6CF9-B95E-4311-9F78F04218F8}"/>
              </a:ext>
            </a:extLst>
          </p:cNvPr>
          <p:cNvSpPr txBox="1"/>
          <p:nvPr/>
        </p:nvSpPr>
        <p:spPr>
          <a:xfrm>
            <a:off x="4643304" y="6468162"/>
            <a:ext cx="45720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www.pngall.com/automotive-batteries-pn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/3.0/"/>
              </a:rPr>
              <a:t>CC BY-NC</a:t>
            </a:r>
            <a:endParaRPr lang="en-US" sz="900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B5D3041-8F43-2A6F-92D6-6F808CC0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1026" y="6358467"/>
            <a:ext cx="748028" cy="380144"/>
          </a:xfrm>
        </p:spPr>
        <p:txBody>
          <a:bodyPr/>
          <a:lstStyle/>
          <a:p>
            <a:fld id="{F39B934A-EC75-41B0-8654-07DFF00DFCE7}" type="slidenum">
              <a:rPr lang="en-US" sz="2400" smtClean="0">
                <a:solidFill>
                  <a:schemeClr val="tx1">
                    <a:alpha val="25000"/>
                  </a:schemeClr>
                </a:solidFill>
              </a:rPr>
              <a:t>10</a:t>
            </a:fld>
            <a:endParaRPr lang="en-US" sz="900" dirty="0">
              <a:solidFill>
                <a:schemeClr val="tx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650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A478-C444-9D7B-FC1B-966F2A4D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41B16-C179-3480-2EA2-D6F93CCAD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62000"/>
            <a:ext cx="9660294" cy="45720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After three fires and a solar plant toxic fumes scare, New York launches safety probe into battery energy storage | Recharge (rechargenews.com)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04893-DCB3-1666-F6FA-A5944DA07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B1EA7B-2CA6-2ED3-4069-D9E8446E8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34A-EC75-41B0-8654-07DFF00DFC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59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7C00-5222-0A76-7855-EE554022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4C57C-6B11-60CE-33C7-6F1024AB6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79510"/>
            <a:ext cx="7840824" cy="3654490"/>
          </a:xfrm>
        </p:spPr>
        <p:txBody>
          <a:bodyPr/>
          <a:lstStyle/>
          <a:p>
            <a:r>
              <a:rPr lang="en-US" dirty="0"/>
              <a:t>POTENTIAL ADDITIONS: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  Containment – but would need to be huge.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  Requirement of water at site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  Proactive monitoring system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  Automatically update with changes in State law and  standards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3985A-4989-D4A4-CBAF-019D6CC39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84874B-D626-5D79-2068-B2B5EF2B2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B934A-EC75-41B0-8654-07DFF00DFC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94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FD6E1-E00B-CFB6-055B-E691276C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2465172"/>
            <a:ext cx="10772775" cy="192765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Questions and Comments?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407DF9E-B0D5-7134-9D54-F99741EC9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1026" y="6358467"/>
            <a:ext cx="748028" cy="380144"/>
          </a:xfrm>
        </p:spPr>
        <p:txBody>
          <a:bodyPr/>
          <a:lstStyle/>
          <a:p>
            <a:fld id="{F39B934A-EC75-41B0-8654-07DFF00DFCE7}" type="slidenum">
              <a:rPr lang="en-US" sz="2400" smtClean="0">
                <a:solidFill>
                  <a:schemeClr val="tx1">
                    <a:alpha val="25000"/>
                  </a:schemeClr>
                </a:solidFill>
              </a:rPr>
              <a:t>13</a:t>
            </a:fld>
            <a:endParaRPr lang="en-US" sz="900" dirty="0">
              <a:solidFill>
                <a:schemeClr val="tx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6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A1434-4FD4-CA95-B2E0-241CE07F9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ARTICLES 14, 15, AND 16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4C347BE-182B-DADA-4039-2775AE4CB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059993"/>
              </p:ext>
            </p:extLst>
          </p:nvPr>
        </p:nvGraphicFramePr>
        <p:xfrm>
          <a:off x="1364392" y="2293656"/>
          <a:ext cx="9463216" cy="2805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256">
                  <a:extLst>
                    <a:ext uri="{9D8B030D-6E8A-4147-A177-3AD203B41FA5}">
                      <a16:colId xmlns:a16="http://schemas.microsoft.com/office/drawing/2014/main" val="4027186105"/>
                    </a:ext>
                  </a:extLst>
                </a:gridCol>
                <a:gridCol w="498064">
                  <a:extLst>
                    <a:ext uri="{9D8B030D-6E8A-4147-A177-3AD203B41FA5}">
                      <a16:colId xmlns:a16="http://schemas.microsoft.com/office/drawing/2014/main" val="1054293492"/>
                    </a:ext>
                  </a:extLst>
                </a:gridCol>
                <a:gridCol w="1992256">
                  <a:extLst>
                    <a:ext uri="{9D8B030D-6E8A-4147-A177-3AD203B41FA5}">
                      <a16:colId xmlns:a16="http://schemas.microsoft.com/office/drawing/2014/main" val="4224305315"/>
                    </a:ext>
                  </a:extLst>
                </a:gridCol>
                <a:gridCol w="498064">
                  <a:extLst>
                    <a:ext uri="{9D8B030D-6E8A-4147-A177-3AD203B41FA5}">
                      <a16:colId xmlns:a16="http://schemas.microsoft.com/office/drawing/2014/main" val="1709534864"/>
                    </a:ext>
                  </a:extLst>
                </a:gridCol>
                <a:gridCol w="1992256">
                  <a:extLst>
                    <a:ext uri="{9D8B030D-6E8A-4147-A177-3AD203B41FA5}">
                      <a16:colId xmlns:a16="http://schemas.microsoft.com/office/drawing/2014/main" val="3432644506"/>
                    </a:ext>
                  </a:extLst>
                </a:gridCol>
                <a:gridCol w="498064">
                  <a:extLst>
                    <a:ext uri="{9D8B030D-6E8A-4147-A177-3AD203B41FA5}">
                      <a16:colId xmlns:a16="http://schemas.microsoft.com/office/drawing/2014/main" val="2781147586"/>
                    </a:ext>
                  </a:extLst>
                </a:gridCol>
                <a:gridCol w="1992256">
                  <a:extLst>
                    <a:ext uri="{9D8B030D-6E8A-4147-A177-3AD203B41FA5}">
                      <a16:colId xmlns:a16="http://schemas.microsoft.com/office/drawing/2014/main" val="1758788616"/>
                    </a:ext>
                  </a:extLst>
                </a:gridCol>
              </a:tblGrid>
              <a:tr h="7190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7030A0"/>
                          </a:solidFill>
                          <a:latin typeface="Aptos Display" panose="020B0004020202020204" pitchFamily="34" charset="0"/>
                        </a:rPr>
                        <a:t>CLARIFY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7030A0"/>
                        </a:solidFill>
                        <a:latin typeface="Aptos Display" panose="020B00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7030A0"/>
                          </a:solidFill>
                          <a:latin typeface="Aptos Display" panose="020B0004020202020204" pitchFamily="34" charset="0"/>
                        </a:rPr>
                        <a:t>REORGANIZE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7030A0"/>
                        </a:solidFill>
                        <a:latin typeface="Aptos Display" panose="020B00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7030A0"/>
                          </a:solidFill>
                          <a:latin typeface="Aptos Display" panose="020B0004020202020204" pitchFamily="34" charset="0"/>
                        </a:rPr>
                        <a:t>SIMPLIFY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7030A0"/>
                        </a:solidFill>
                        <a:latin typeface="Aptos Display" panose="020B00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7030A0"/>
                          </a:solidFill>
                          <a:latin typeface="Aptos Display" panose="020B0004020202020204" pitchFamily="34" charset="0"/>
                        </a:rPr>
                        <a:t>PRESERVE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688231"/>
                  </a:ext>
                </a:extLst>
              </a:tr>
              <a:tr h="20867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Clarify Land Use Permits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Make the By-laws better organized, more understandable and easier to follow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Move appropriate sections into Rules and Regulations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Leave sections on ZBA intact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9183614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4063C-5BAD-E3B7-F77B-10D41E65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1026" y="6358467"/>
            <a:ext cx="748028" cy="380144"/>
          </a:xfrm>
        </p:spPr>
        <p:txBody>
          <a:bodyPr/>
          <a:lstStyle/>
          <a:p>
            <a:fld id="{F39B934A-EC75-41B0-8654-07DFF00DFCE7}" type="slidenum">
              <a:rPr lang="en-US" sz="2400" smtClean="0">
                <a:solidFill>
                  <a:schemeClr val="tx1">
                    <a:alpha val="25000"/>
                  </a:schemeClr>
                </a:solidFill>
              </a:rPr>
              <a:t>2</a:t>
            </a:fld>
            <a:endParaRPr lang="en-US" sz="900" dirty="0">
              <a:solidFill>
                <a:schemeClr val="tx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071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056C5-2F24-A02E-798C-EB23DB818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SPECIAL</a:t>
            </a:r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</a:rPr>
              <a:t>PERMIT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F60F9A-CCDC-A2C6-4DCE-AC6DE0928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9FF1B3B-DA0B-83B1-6F52-55C28660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1026" y="6358467"/>
            <a:ext cx="748028" cy="380144"/>
          </a:xfrm>
        </p:spPr>
        <p:txBody>
          <a:bodyPr/>
          <a:lstStyle/>
          <a:p>
            <a:fld id="{F39B934A-EC75-41B0-8654-07DFF00DFCE7}" type="slidenum">
              <a:rPr lang="en-US" sz="2400" smtClean="0">
                <a:solidFill>
                  <a:schemeClr val="tx1">
                    <a:alpha val="25000"/>
                  </a:schemeClr>
                </a:solidFill>
              </a:rPr>
              <a:t>3</a:t>
            </a:fld>
            <a:endParaRPr lang="en-US" sz="900" dirty="0">
              <a:solidFill>
                <a:schemeClr val="tx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957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D094-3449-9C66-C18D-2F4E916C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SITE PLAN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6B707-DB75-C908-7294-FA31A1692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F3F7E-7EA7-D3DD-C4B2-68C035DC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1026" y="6358467"/>
            <a:ext cx="748028" cy="380144"/>
          </a:xfrm>
        </p:spPr>
        <p:txBody>
          <a:bodyPr/>
          <a:lstStyle/>
          <a:p>
            <a:fld id="{F39B934A-EC75-41B0-8654-07DFF00DFCE7}" type="slidenum">
              <a:rPr lang="en-US" sz="2400" smtClean="0">
                <a:solidFill>
                  <a:schemeClr val="tx1">
                    <a:alpha val="25000"/>
                  </a:schemeClr>
                </a:solidFill>
              </a:rPr>
              <a:t>4</a:t>
            </a:fld>
            <a:endParaRPr lang="en-US" sz="900" dirty="0">
              <a:solidFill>
                <a:schemeClr val="tx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0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8307C-7D40-094F-731B-2931366D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SITE PLAN REVIEW SPECIAL PERMIT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F5346-E34D-AB9E-81DD-8F1ED6614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8F4DA-FAC7-9526-469C-BF6BD5C7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1026" y="6358467"/>
            <a:ext cx="748028" cy="380144"/>
          </a:xfrm>
        </p:spPr>
        <p:txBody>
          <a:bodyPr/>
          <a:lstStyle/>
          <a:p>
            <a:fld id="{F39B934A-EC75-41B0-8654-07DFF00DFCE7}" type="slidenum">
              <a:rPr lang="en-US" sz="2400" smtClean="0">
                <a:solidFill>
                  <a:schemeClr val="tx1">
                    <a:alpha val="25000"/>
                  </a:schemeClr>
                </a:solidFill>
              </a:rPr>
              <a:t>5</a:t>
            </a:fld>
            <a:endParaRPr lang="en-US" sz="900" dirty="0">
              <a:solidFill>
                <a:schemeClr val="tx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2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7E17-2FE7-0E96-5595-D1DB6A027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RECOGNIZE AS DIFFERENT LAND USE PERMITS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86ED8-CE75-CE66-F0CC-772BDCE2B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665" y="2812026"/>
            <a:ext cx="9886716" cy="29658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No review until application is complete.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Better definition of performance guarantees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Expand considerations to include sustainability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Develop Rules and Regulations to add detail and provide flexibility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33661-987F-F205-08E1-029C4C012E53}"/>
              </a:ext>
            </a:extLst>
          </p:cNvPr>
          <p:cNvSpPr txBox="1">
            <a:spLocks/>
          </p:cNvSpPr>
          <p:nvPr/>
        </p:nvSpPr>
        <p:spPr>
          <a:xfrm>
            <a:off x="11281026" y="6358467"/>
            <a:ext cx="748028" cy="3801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300" b="0" kern="120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9B934A-EC75-41B0-8654-07DFF00DFCE7}" type="slidenum">
              <a:rPr lang="en-US" sz="2400" smtClean="0">
                <a:solidFill>
                  <a:schemeClr val="tx1">
                    <a:alpha val="25000"/>
                  </a:schemeClr>
                </a:solidFill>
              </a:rPr>
              <a:pPr/>
              <a:t>6</a:t>
            </a:fld>
            <a:endParaRPr lang="en-US" sz="900" dirty="0">
              <a:solidFill>
                <a:schemeClr val="tx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02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BBC6D-C8FF-41EA-0CB9-0D26F57AE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7819" y="243894"/>
            <a:ext cx="12319819" cy="165819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ARTICLE 3 – USE TABLE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D26FC6-2942-DE56-1EC7-9161333F785E}"/>
              </a:ext>
            </a:extLst>
          </p:cNvPr>
          <p:cNvSpPr txBox="1">
            <a:spLocks/>
          </p:cNvSpPr>
          <p:nvPr/>
        </p:nvSpPr>
        <p:spPr>
          <a:xfrm>
            <a:off x="11281026" y="6358467"/>
            <a:ext cx="748028" cy="3801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300" b="0" kern="120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9B934A-EC75-41B0-8654-07DFF00DFCE7}" type="slidenum">
              <a:rPr lang="en-US" sz="2400" smtClean="0">
                <a:solidFill>
                  <a:schemeClr val="tx1">
                    <a:alpha val="25000"/>
                  </a:schemeClr>
                </a:solidFill>
              </a:rPr>
              <a:pPr/>
              <a:t>7</a:t>
            </a:fld>
            <a:endParaRPr lang="en-US" sz="900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6A3AB7-12FB-336D-CADE-D95171CC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57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CEA7-188B-F0EF-B60C-61A3932A8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2"/>
            <a:ext cx="10772775" cy="21200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INTEGRATION OF THE CHANGES = MORE COMPREHENSIBLE ZONING BY-LAW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7B319-93DC-2924-83A9-B9E37D3C3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619631"/>
            <a:ext cx="10753725" cy="31582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F0732-7FED-D9BA-356A-7F7447283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1026" y="6358467"/>
            <a:ext cx="748028" cy="380144"/>
          </a:xfrm>
        </p:spPr>
        <p:txBody>
          <a:bodyPr/>
          <a:lstStyle/>
          <a:p>
            <a:fld id="{F39B934A-EC75-41B0-8654-07DFF00DFCE7}" type="slidenum">
              <a:rPr lang="en-US" sz="2400" smtClean="0">
                <a:solidFill>
                  <a:schemeClr val="tx1">
                    <a:alpha val="25000"/>
                  </a:schemeClr>
                </a:solidFill>
              </a:rPr>
              <a:t>8</a:t>
            </a:fld>
            <a:endParaRPr lang="en-US" sz="900" dirty="0">
              <a:solidFill>
                <a:schemeClr val="tx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12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CEA7-188B-F0EF-B60C-61A3932A8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REVISION TO SOLAR BY-LAW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7B319-93DC-2924-83A9-B9E37D3C3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946" y="2886751"/>
            <a:ext cx="10753725" cy="3766185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Helvetica Neue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9431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effectLst/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Whether to require notice of change of ownership and assumption of obligations under the SPR/SP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effectLst/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  Whether to require a signed IA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431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Helvetica Neue"/>
                <a:ea typeface="Calibri" panose="020F0502020204030204" pitchFamily="34" charset="0"/>
                <a:cs typeface="Calibri" panose="020F0502020204030204" pitchFamily="34" charset="0"/>
              </a:rPr>
              <a:t>Any other thoughts you may have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C8294-B116-73C0-D5D8-3056381D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1026" y="6358467"/>
            <a:ext cx="748028" cy="380144"/>
          </a:xfrm>
        </p:spPr>
        <p:txBody>
          <a:bodyPr/>
          <a:lstStyle/>
          <a:p>
            <a:fld id="{F39B934A-EC75-41B0-8654-07DFF00DFCE7}" type="slidenum">
              <a:rPr lang="en-US" sz="2400" smtClean="0">
                <a:solidFill>
                  <a:schemeClr val="tx1">
                    <a:alpha val="25000"/>
                  </a:schemeClr>
                </a:solidFill>
              </a:rPr>
              <a:t>9</a:t>
            </a:fld>
            <a:endParaRPr lang="en-US" sz="900" dirty="0">
              <a:solidFill>
                <a:schemeClr val="tx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9968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76</TotalTime>
  <Words>254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Aptos Display</vt:lpstr>
      <vt:lpstr>Arial</vt:lpstr>
      <vt:lpstr>Calibri</vt:lpstr>
      <vt:lpstr>Calibri Light</vt:lpstr>
      <vt:lpstr>Helvetica Neue</vt:lpstr>
      <vt:lpstr>Wingdings</vt:lpstr>
      <vt:lpstr>Metropolitan</vt:lpstr>
      <vt:lpstr>PRESENTATION OF BY-LAWS PROPOSED FOR TOWN MEETING CONSIDERATION</vt:lpstr>
      <vt:lpstr>ARTICLES 14, 15, AND 16</vt:lpstr>
      <vt:lpstr>SPECIAL PERMIT</vt:lpstr>
      <vt:lpstr>SITE PLAN REVIEW</vt:lpstr>
      <vt:lpstr>SITE PLAN REVIEW SPECIAL PERMIT</vt:lpstr>
      <vt:lpstr>RECOGNIZE AS DIFFERENT LAND USE PERMITS</vt:lpstr>
      <vt:lpstr>ARTICLE 3 – USE TABLE</vt:lpstr>
      <vt:lpstr>INTEGRATION OF THE CHANGES = MORE COMPREHENSIBLE ZONING BY-LAW </vt:lpstr>
      <vt:lpstr>REVISION TO SOLAR BY-LAW</vt:lpstr>
      <vt:lpstr>BATTERY STORAGE</vt:lpstr>
      <vt:lpstr>PowerPoint Presentation</vt:lpstr>
      <vt:lpstr>PowerPoint Presentation</vt:lpstr>
      <vt:lpstr>Questions and Comments?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BY-LAWS PROPOSED FOR TOWN MEETING CONSIDERATION</dc:title>
  <dc:creator>Izabella Czejdo</dc:creator>
  <cp:lastModifiedBy>Sherry Quirk</cp:lastModifiedBy>
  <cp:revision>4</cp:revision>
  <dcterms:created xsi:type="dcterms:W3CDTF">2023-08-08T19:04:35Z</dcterms:created>
  <dcterms:modified xsi:type="dcterms:W3CDTF">2023-08-14T18:16:23Z</dcterms:modified>
</cp:coreProperties>
</file>