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8" r:id="rId4"/>
    <p:sldId id="286" r:id="rId5"/>
    <p:sldId id="279" r:id="rId6"/>
    <p:sldId id="287" r:id="rId7"/>
    <p:sldId id="258" r:id="rId8"/>
    <p:sldId id="289" r:id="rId9"/>
    <p:sldId id="297" r:id="rId10"/>
    <p:sldId id="281" r:id="rId11"/>
    <p:sldId id="288" r:id="rId12"/>
    <p:sldId id="282" r:id="rId13"/>
    <p:sldId id="291" r:id="rId14"/>
    <p:sldId id="284" r:id="rId15"/>
    <p:sldId id="293" r:id="rId16"/>
    <p:sldId id="292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50" autoAdjust="0"/>
    <p:restoredTop sz="94660"/>
  </p:normalViewPr>
  <p:slideViewPr>
    <p:cSldViewPr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1E86F-EC46-4E0B-B67C-2864929BC2E8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BF43A-BC4C-458D-B3AF-331D6D046C0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18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F43A-BC4C-458D-B3AF-331D6D046C0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24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F43A-BC4C-458D-B3AF-331D6D046C0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99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F43A-BC4C-458D-B3AF-331D6D046C0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67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F43A-BC4C-458D-B3AF-331D6D046C0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09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F43A-BC4C-458D-B3AF-331D6D046C0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34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F43A-BC4C-458D-B3AF-331D6D046C0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99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F43A-BC4C-458D-B3AF-331D6D046C0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37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67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8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3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Foli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40000" y="630000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Version 06/15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80000" y="6300000"/>
            <a:ext cx="50405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619816-A2D7-46CC-A699-09973C8BAECC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95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80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83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05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22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25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94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Version 06/15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19816-A2D7-46CC-A699-09973C8BAEC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3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Foli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3400" y="3699450"/>
            <a:ext cx="8610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2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>
                <a:solidFill>
                  <a:srgbClr val="00519E"/>
                </a:solidFill>
                <a:sym typeface="Arial" charset="0"/>
              </a:rPr>
              <a:t>Narrows pump station SRM rehabilitation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>
                <a:solidFill>
                  <a:srgbClr val="00519E"/>
                </a:solidFill>
                <a:sym typeface="Arial" charset="0"/>
              </a:rPr>
              <a:t>Wareham MA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80000" y="6300000"/>
            <a:ext cx="323056" cy="365125"/>
          </a:xfrm>
        </p:spPr>
        <p:txBody>
          <a:bodyPr/>
          <a:lstStyle/>
          <a:p>
            <a:fld id="{96619816-A2D7-46CC-A699-09973C8BAECC}" type="slidenum">
              <a:rPr lang="de-DE" smtClean="0">
                <a:solidFill>
                  <a:schemeClr val="tx1"/>
                </a:solidFill>
              </a:rPr>
              <a:t>1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013890" cy="406244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325" y="211372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Excecution phases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88024" y="908720"/>
            <a:ext cx="3024336" cy="4493560"/>
          </a:xfrm>
          <a:prstGeom prst="rect">
            <a:avLst/>
          </a:prstGeom>
          <a:solidFill>
            <a:schemeClr val="accent6">
              <a:lumMod val="20000"/>
              <a:lumOff val="8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Phase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763688" y="908720"/>
            <a:ext cx="3024337" cy="4493560"/>
          </a:xfrm>
          <a:prstGeom prst="rect">
            <a:avLst/>
          </a:prstGeom>
          <a:solidFill>
            <a:srgbClr val="0070C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Phase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39551" y="908721"/>
            <a:ext cx="1224137" cy="4493560"/>
          </a:xfrm>
          <a:prstGeom prst="rect">
            <a:avLst/>
          </a:prstGeom>
          <a:solidFill>
            <a:schemeClr val="accent3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Phase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4325" y="5435904"/>
            <a:ext cx="79203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Circles are where reels must be placed for each pull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Arrows are where winch should be placed for each pull</a:t>
            </a:r>
            <a:endParaRPr lang="de-DE" alt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2833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11</a:t>
            </a:fld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6388" y="360363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Liner reels</a:t>
            </a:r>
            <a:endParaRPr lang="de-DE" altLang="de-DE" sz="2600" b="1" dirty="0" smtClean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8472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12" name="Rectángulo 11"/>
          <p:cNvSpPr/>
          <p:nvPr/>
        </p:nvSpPr>
        <p:spPr>
          <a:xfrm>
            <a:off x="684056" y="1196753"/>
            <a:ext cx="7920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The liner was shipped as three T-600 reels (6m)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Reel 1 with 3,207.00 LF of 18“ liner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Reel 2 with 3,083.00 Lf of 18“ liner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Reel 3 with 3,182.00 LF 16“ liner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/>
              <a:t>Reel 1 must be used to line the section between pit 8 and pit 12 </a:t>
            </a:r>
            <a:endParaRPr lang="de-DE" altLang="de-DE" sz="1600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Reel 2 must be used to line the section between pit 6 to pit 8 and the section between pit 12 and pit 13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/>
              <a:t>Reel 3 must be used to line the section between pit 1 and pit 6</a:t>
            </a:r>
          </a:p>
        </p:txBody>
      </p:sp>
    </p:spTree>
    <p:extLst>
      <p:ext uri="{BB962C8B-B14F-4D97-AF65-F5344CB8AC3E}">
        <p14:creationId xmlns:p14="http://schemas.microsoft.com/office/powerpoint/2010/main" val="32127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325" y="211372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Liner Drums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129"/>
            <a:ext cx="9144000" cy="42000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9552" y="764704"/>
            <a:ext cx="2448272" cy="4896544"/>
          </a:xfrm>
          <a:prstGeom prst="rect">
            <a:avLst/>
          </a:prstGeom>
          <a:solidFill>
            <a:schemeClr val="accent6">
              <a:lumMod val="20000"/>
              <a:lumOff val="8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Reel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95861" y="764704"/>
            <a:ext cx="1864171" cy="4896544"/>
          </a:xfrm>
          <a:prstGeom prst="rect">
            <a:avLst/>
          </a:prstGeom>
          <a:solidFill>
            <a:srgbClr val="0070C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Reel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88349" y="764704"/>
            <a:ext cx="496019" cy="4896544"/>
          </a:xfrm>
          <a:prstGeom prst="rect">
            <a:avLst/>
          </a:prstGeom>
          <a:solidFill>
            <a:srgbClr val="0070C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Reel 2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60032" y="764704"/>
            <a:ext cx="2528317" cy="4896544"/>
          </a:xfrm>
          <a:prstGeom prst="rect">
            <a:avLst/>
          </a:prstGeom>
          <a:solidFill>
            <a:schemeClr val="accent3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Reel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13</a:t>
            </a:fld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6388" y="360363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Goosseneck/candycane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8472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12" name="Rectángulo 11"/>
          <p:cNvSpPr/>
          <p:nvPr/>
        </p:nvSpPr>
        <p:spPr>
          <a:xfrm>
            <a:off x="684056" y="1196753"/>
            <a:ext cx="79203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In order to ensure a proper operation of the Primus Liner a gooseneck has to be installed at the end of the pipe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Primus Line recommend to install a 2“ air release valve at the top of the gooseneck to avoid vacuum and to reduce noice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The gooseneck has to have insulation for cold waether to avoid freezing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The purpose of this gooseneck is to create a new high point for the pipe</a:t>
            </a:r>
            <a:endParaRPr lang="de-DE" alt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2535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325" y="211372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Goosseneck/candycane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976664" cy="448249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7752" y="5592583"/>
            <a:ext cx="806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The gooseneck has to be installed at the end of the 18“ pipe at the bottom of the chamber shown above</a:t>
            </a:r>
            <a:endParaRPr lang="de-DE" alt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9742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325" y="211372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Goosseneck/candycane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7752" y="5592583"/>
            <a:ext cx="806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The gooseneck has to be installed at the end of the 18“ pipe at the bottom of the chamber shown above</a:t>
            </a:r>
            <a:endParaRPr lang="de-DE" altLang="de-DE" sz="2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6264696" cy="466867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843808" y="2204864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325" y="211372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Goosseneck/candycane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764704"/>
            <a:ext cx="492959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325" y="211372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Goosseneck/candycane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2144" y="638409"/>
            <a:ext cx="806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We recommended to “cover” the entire goose neck between position 1 and position 2 (</a:t>
            </a:r>
            <a:r>
              <a:rPr lang="en-US" sz="1600" dirty="0" smtClean="0"/>
              <a:t>see image).</a:t>
            </a:r>
            <a:endParaRPr lang="en-US" sz="1600" dirty="0"/>
          </a:p>
          <a:p>
            <a:r>
              <a:rPr lang="en-US" sz="1600" dirty="0"/>
              <a:t>The goose neck is protected from freezing with the cover, which also provides sound insulation.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051720" y="1671548"/>
            <a:ext cx="991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u="sng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28800"/>
            <a:ext cx="5494040" cy="44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325" y="211372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Goosseneck/candycane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2144" y="638409"/>
            <a:ext cx="806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We recommended to “cover” the entire goose neck between position 1 and position 2 (see page </a:t>
            </a:r>
            <a:r>
              <a:rPr lang="en-US" sz="1600" dirty="0" smtClean="0"/>
              <a:t>image).</a:t>
            </a:r>
            <a:endParaRPr lang="en-US" sz="1600" dirty="0"/>
          </a:p>
          <a:p>
            <a:r>
              <a:rPr lang="en-US" sz="1600" dirty="0"/>
              <a:t>The goose neck is protected from freezing with the cover, which also provides sound insulation.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660231" y="4311174"/>
            <a:ext cx="18836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6987877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325" y="211372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Goosseneck/candycane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06644" y="5398642"/>
            <a:ext cx="806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*1 grid/ protection from insects and animals</a:t>
            </a:r>
          </a:p>
          <a:p>
            <a:r>
              <a:rPr lang="en-US" sz="1600" dirty="0" smtClean="0"/>
              <a:t>*2 roof or weather protection</a:t>
            </a:r>
            <a:endParaRPr lang="en-US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660231" y="4311174"/>
            <a:ext cx="18836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48376"/>
            <a:ext cx="7781734" cy="40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2</a:t>
            </a:fld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6388" y="360363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8472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12" name="Rectángulo 11"/>
          <p:cNvSpPr/>
          <p:nvPr/>
        </p:nvSpPr>
        <p:spPr>
          <a:xfrm>
            <a:off x="684056" y="1196753"/>
            <a:ext cx="7920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Sewer rising </a:t>
            </a:r>
            <a:r>
              <a:rPr lang="de-DE" altLang="de-DE" sz="2000" dirty="0" smtClean="0"/>
              <a:t>main located along Sandwich Rd,Narrow Rd and Minot Avenue in Wareham MA </a:t>
            </a:r>
            <a:endParaRPr lang="de-DE" altLang="de-DE" sz="20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/>
              <a:t>T</a:t>
            </a:r>
            <a:r>
              <a:rPr lang="de-DE" altLang="de-DE" sz="2000" dirty="0" smtClean="0"/>
              <a:t>ransports </a:t>
            </a:r>
            <a:r>
              <a:rPr lang="de-DE" altLang="de-DE" sz="2000" dirty="0" smtClean="0"/>
              <a:t>sewage water from Narrows pump station to </a:t>
            </a:r>
            <a:r>
              <a:rPr lang="de-DE" altLang="de-DE" sz="2000" dirty="0" smtClean="0"/>
              <a:t>Wareham Water Pollution Control Facility (WPCF)</a:t>
            </a:r>
            <a:endParaRPr lang="de-DE" altLang="de-DE" sz="20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Total Liner length approx 9,152 LF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Ductile </a:t>
            </a:r>
            <a:r>
              <a:rPr lang="de-DE" altLang="de-DE" sz="2000" dirty="0" smtClean="0"/>
              <a:t>iron pipe 16“ x 18“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16“ pipe 3,047 LF, 18“ pipe 6,105 LF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Several </a:t>
            </a:r>
            <a:r>
              <a:rPr lang="de-DE" altLang="de-DE" sz="2000" dirty="0" smtClean="0"/>
              <a:t>tie-ins, ARVs and </a:t>
            </a:r>
            <a:r>
              <a:rPr lang="de-DE" altLang="de-DE" sz="2000" dirty="0" smtClean="0"/>
              <a:t>45 degree bends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The project has 13 pits and 7 pulls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The highest point of the pipe is at pit 10 (Air release valve)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Needed to install a gooseneck or Candycane at the end of the pipe</a:t>
            </a:r>
          </a:p>
        </p:txBody>
      </p:sp>
    </p:spTree>
    <p:extLst>
      <p:ext uri="{BB962C8B-B14F-4D97-AF65-F5344CB8AC3E}">
        <p14:creationId xmlns:p14="http://schemas.microsoft.com/office/powerpoint/2010/main" val="35579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388" y="360363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section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8929528" cy="35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388" y="360363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view</a:t>
            </a:r>
            <a:endParaRPr lang="de-DE" altLang="de-DE" sz="2600" b="1" dirty="0" smtClean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052736"/>
            <a:ext cx="8708024" cy="43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388" y="360363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sections</a:t>
            </a:r>
            <a:endParaRPr lang="de-DE" altLang="de-DE" sz="2600" b="1" dirty="0" smtClean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6388" y="5229741"/>
            <a:ext cx="806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The pipe starts as a 16</a:t>
            </a:r>
            <a:r>
              <a:rPr lang="de-DE" altLang="de-DE" sz="2400" dirty="0" smtClean="0"/>
              <a:t>“ </a:t>
            </a:r>
            <a:r>
              <a:rPr lang="de-DE" altLang="de-DE" sz="2400" dirty="0" smtClean="0"/>
              <a:t>pipe, at station 32+16.5 there is a transition to an 18“ pipe</a:t>
            </a:r>
            <a:endParaRPr lang="de-DE" altLang="de-DE" sz="24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2" y="980728"/>
            <a:ext cx="8638503" cy="40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6</a:t>
            </a:fld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6388" y="360363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Pits</a:t>
            </a:r>
            <a:endParaRPr lang="de-DE" altLang="de-DE" sz="2600" b="1" dirty="0" smtClean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8472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12" name="Rectángulo 11"/>
          <p:cNvSpPr/>
          <p:nvPr/>
        </p:nvSpPr>
        <p:spPr>
          <a:xfrm>
            <a:off x="684056" y="1196753"/>
            <a:ext cx="792039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The project has 13 pits in total, the list of pits is as follows: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1, sta 1+70, 90 degree bend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2 sta approx. 3+15, air release valve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3 sta </a:t>
            </a:r>
            <a:r>
              <a:rPr lang="de-DE" altLang="de-DE" sz="1600" dirty="0"/>
              <a:t>approx.</a:t>
            </a:r>
            <a:r>
              <a:rPr lang="de-DE" altLang="de-DE" sz="1600" dirty="0" smtClean="0"/>
              <a:t> 5+75, tie-in from Narrows restaurant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</a:t>
            </a:r>
            <a:r>
              <a:rPr lang="de-DE" altLang="de-DE" sz="1600" dirty="0"/>
              <a:t>4 sta approx. </a:t>
            </a:r>
            <a:r>
              <a:rPr lang="de-DE" altLang="de-DE" sz="1600" dirty="0" smtClean="0"/>
              <a:t>17+42, tie-in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</a:t>
            </a:r>
            <a:r>
              <a:rPr lang="de-DE" altLang="de-DE" sz="1600" dirty="0"/>
              <a:t>5 sta approx. </a:t>
            </a:r>
            <a:r>
              <a:rPr lang="de-DE" altLang="de-DE" sz="1600" dirty="0" smtClean="0"/>
              <a:t>28+68, tie-in from Indian Neck PS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6 sta 32+16.5, 16“ to 18“ transition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</a:t>
            </a:r>
            <a:r>
              <a:rPr lang="de-DE" altLang="de-DE" sz="1600" dirty="0"/>
              <a:t>7 sta approx. </a:t>
            </a:r>
            <a:r>
              <a:rPr lang="de-DE" altLang="de-DE" sz="1600" dirty="0" smtClean="0"/>
              <a:t>37+20, tie-in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8 sta </a:t>
            </a:r>
            <a:r>
              <a:rPr lang="de-DE" altLang="de-DE" sz="1600" dirty="0"/>
              <a:t>approx.</a:t>
            </a:r>
            <a:r>
              <a:rPr lang="de-DE" altLang="de-DE" sz="1600" dirty="0" smtClean="0"/>
              <a:t> 56+21, tie-in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/>
              <a:t>Pit 9 sta approx</a:t>
            </a:r>
            <a:r>
              <a:rPr lang="de-DE" altLang="de-DE" sz="1600" dirty="0" smtClean="0"/>
              <a:t>. 69+38, tie-in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10 sta approx 70+03 to 70+08, air release valve, tie-in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11 sta approx 83+63, tie-in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12 sta 87+25, manhole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Pit 13 sta 93+22, end of liner</a:t>
            </a:r>
            <a:endParaRPr lang="de-DE" alt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5963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325" y="211372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pits</a:t>
            </a:r>
            <a:endParaRPr lang="de-DE" altLang="de-DE" sz="2600" b="1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" y="1052736"/>
            <a:ext cx="8983376" cy="40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8</a:t>
            </a:fld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6388" y="360363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pulls and phases</a:t>
            </a:r>
            <a:endParaRPr lang="de-DE" altLang="de-DE" sz="2600" b="1" dirty="0" smtClean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8472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12" name="Rectángulo 11"/>
          <p:cNvSpPr/>
          <p:nvPr/>
        </p:nvSpPr>
        <p:spPr>
          <a:xfrm>
            <a:off x="684056" y="1196753"/>
            <a:ext cx="7920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The project was planned to be done with 7 pulls divided in 3 phases: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sz="1600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84056" y="1982654"/>
            <a:ext cx="36719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Phase 1</a:t>
            </a:r>
            <a:endParaRPr lang="de-DE" altLang="de-DE" sz="20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Between pit 8 and pit 13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Pull 1 from Pit 10 to Pit 8, 1,382.0 LF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Pull 2 from Pit 10 to pit 12, 1,717.0 LF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Pull 3 from Pit 13 to pit 12, 597.0 LF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Phase 2</a:t>
            </a:r>
            <a:endParaRPr lang="de-DE" altLang="de-DE" sz="2000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/>
              <a:t>Between pit </a:t>
            </a:r>
            <a:r>
              <a:rPr lang="de-DE" altLang="de-DE" sz="1600" dirty="0" smtClean="0"/>
              <a:t>4 </a:t>
            </a:r>
            <a:r>
              <a:rPr lang="de-DE" altLang="de-DE" sz="1600" dirty="0"/>
              <a:t>and pit </a:t>
            </a:r>
            <a:r>
              <a:rPr lang="de-DE" altLang="de-DE" sz="1600" dirty="0" smtClean="0"/>
              <a:t>8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Pull 4 </a:t>
            </a:r>
            <a:r>
              <a:rPr lang="de-DE" altLang="de-DE" sz="1600" dirty="0"/>
              <a:t>from Pit 6</a:t>
            </a:r>
            <a:r>
              <a:rPr lang="de-DE" altLang="de-DE" sz="1600" dirty="0" smtClean="0"/>
              <a:t> </a:t>
            </a:r>
            <a:r>
              <a:rPr lang="de-DE" altLang="de-DE" sz="1600" dirty="0"/>
              <a:t>to Pit 8, 2,404.5 LF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/>
              <a:t>Pull </a:t>
            </a:r>
            <a:r>
              <a:rPr lang="de-DE" altLang="de-DE" sz="1600" dirty="0" smtClean="0"/>
              <a:t>5 </a:t>
            </a:r>
            <a:r>
              <a:rPr lang="de-DE" altLang="de-DE" sz="1600" dirty="0"/>
              <a:t>from Pit 6</a:t>
            </a:r>
            <a:r>
              <a:rPr lang="de-DE" altLang="de-DE" sz="1600" dirty="0" smtClean="0"/>
              <a:t> </a:t>
            </a:r>
            <a:r>
              <a:rPr lang="de-DE" altLang="de-DE" sz="1600" dirty="0"/>
              <a:t>to pit </a:t>
            </a:r>
            <a:r>
              <a:rPr lang="de-DE" altLang="de-DE" sz="1600" dirty="0" smtClean="0"/>
              <a:t>4, 1,474.5 LF</a:t>
            </a:r>
            <a:endParaRPr lang="de-DE" altLang="de-DE" sz="1600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sz="1600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4499992" y="1979543"/>
            <a:ext cx="38164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Phase 3</a:t>
            </a:r>
            <a:endParaRPr lang="de-DE" altLang="de-DE" sz="20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Between pit 1 and pit 4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Pull 6 from Pit 3 to Pit 1, 405.0 LF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Pull 7 from Pit 3 to pit 4, 1,167.0 LF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005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9816-A2D7-46CC-A699-09973C8BAECC}" type="slidenum">
              <a:rPr lang="de-DE" smtClean="0"/>
              <a:t>9</a:t>
            </a:fld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6388" y="360363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1D01"/>
                </a:solidFill>
              </a14:hiddenFill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2600" b="1" dirty="0" smtClean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pulls and phases</a:t>
            </a:r>
            <a:endParaRPr lang="de-DE" altLang="de-DE" sz="2600" b="1" dirty="0" smtClean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8472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12" name="Rectángulo 11"/>
          <p:cNvSpPr/>
          <p:nvPr/>
        </p:nvSpPr>
        <p:spPr>
          <a:xfrm>
            <a:off x="684056" y="1196753"/>
            <a:ext cx="7920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The calculated pulling forces are the following: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sz="1600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43504"/>
              </p:ext>
            </p:extLst>
          </p:nvPr>
        </p:nvGraphicFramePr>
        <p:xfrm>
          <a:off x="457200" y="1898770"/>
          <a:ext cx="8229601" cy="3928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481"/>
                <a:gridCol w="1167179"/>
                <a:gridCol w="1167179"/>
                <a:gridCol w="1147396"/>
                <a:gridCol w="1117722"/>
                <a:gridCol w="1117722"/>
                <a:gridCol w="959461"/>
                <a:gridCol w="959461"/>
              </a:tblGrid>
              <a:tr h="328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Stage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Pull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Launching pit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Receving pit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Length [ft]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Pulling force [ton]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Pulling Force [lbs]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</a:tr>
              <a:tr h="34871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10, Air release valve @ (7,003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8, Tie-in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(5,621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1,382.00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 x 5 vert bends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4,941.91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</a:tr>
              <a:tr h="523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Pit 10, Air release valve @ (7,008 </a:t>
                      </a:r>
                      <a:r>
                        <a:rPr lang="en-US" sz="1000" dirty="0" err="1">
                          <a:effectLst/>
                        </a:rPr>
                        <a:t>ft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12, Blowdown manhole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(8,725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1,717.00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 x 11° vert bend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1 x 15° hor bend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2 x 45° hor bend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3.73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8,223.14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</a:tr>
              <a:tr h="523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13, End of Liner @ (9,322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12, Blowdown manhole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(8,725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    597.00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x 22.5° hor bend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1 x 45° hor bend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2 x 45° vert bends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5,515.29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</a:tr>
              <a:tr h="4925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6, 18"x16" reduction @ (3,216.5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8, Tie-in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(5,621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2,404.50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x 5° hor bend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1 x 7° hor bend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3.68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8,103.99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</a:tr>
              <a:tr h="492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6, 18"x16" reduction @ (3,216.5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4, Tie-in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(1,742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1,474.50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 x 45° hor bend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6,300.30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</a:tr>
              <a:tr h="34871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3, Tie-in @ (575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4, Tie-in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(1,742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1,167.00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 x 45° hor bend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5,494.44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</a:tr>
              <a:tr h="697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3, Tie-in @ (575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Pit 1, Start of liner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(170 ft)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    405.00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 x 25° vert bend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2 x 34° vert bends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1 x 38° vert bend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2 x 45° vert bend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6,291.84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ctr"/>
                </a:tc>
              </a:tr>
              <a:tr h="174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9,147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8" marR="6276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2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6122</TotalTime>
  <Words>985</Words>
  <Application>Microsoft Office PowerPoint</Application>
  <PresentationFormat>Presentación en pantalla (4:3)</PresentationFormat>
  <Paragraphs>268</Paragraphs>
  <Slides>19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Pöllmann</dc:creator>
  <cp:lastModifiedBy>Rodolfo Julio Pérez Sandy</cp:lastModifiedBy>
  <cp:revision>43</cp:revision>
  <dcterms:created xsi:type="dcterms:W3CDTF">2015-06-08T14:14:00Z</dcterms:created>
  <dcterms:modified xsi:type="dcterms:W3CDTF">2022-06-29T16:19:20Z</dcterms:modified>
</cp:coreProperties>
</file>