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87" r:id="rId4"/>
    <p:sldId id="288" r:id="rId5"/>
    <p:sldId id="282" r:id="rId6"/>
    <p:sldId id="297" r:id="rId7"/>
    <p:sldId id="299" r:id="rId8"/>
    <p:sldId id="300" r:id="rId9"/>
    <p:sldId id="298" r:id="rId10"/>
    <p:sldId id="301" r:id="rId1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50" autoAdjust="0"/>
    <p:restoredTop sz="94660"/>
  </p:normalViewPr>
  <p:slideViewPr>
    <p:cSldViewPr>
      <p:cViewPr varScale="1">
        <p:scale>
          <a:sx n="111" d="100"/>
          <a:sy n="111" d="100"/>
        </p:scale>
        <p:origin x="213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C1E86F-EC46-4E0B-B67C-2864929BC2E8}" type="datetimeFigureOut">
              <a:rPr lang="de-DE" smtClean="0"/>
              <a:t>15.07.2022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5BF43A-BC4C-458D-B3AF-331D6D046C0D}" type="slidenum">
              <a:rPr lang="de-DE" smtClean="0"/>
              <a:t>‹Nº›</a:t>
            </a:fld>
            <a:endParaRPr lang="de-DE"/>
          </a:p>
        </p:txBody>
      </p:sp>
    </p:spTree>
    <p:extLst>
      <p:ext uri="{BB962C8B-B14F-4D97-AF65-F5344CB8AC3E}">
        <p14:creationId xmlns:p14="http://schemas.microsoft.com/office/powerpoint/2010/main" val="1149184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65BF43A-BC4C-458D-B3AF-331D6D046C0D}" type="slidenum">
              <a:rPr lang="de-DE" smtClean="0"/>
              <a:t>1</a:t>
            </a:fld>
            <a:endParaRPr lang="de-DE"/>
          </a:p>
        </p:txBody>
      </p:sp>
    </p:spTree>
    <p:extLst>
      <p:ext uri="{BB962C8B-B14F-4D97-AF65-F5344CB8AC3E}">
        <p14:creationId xmlns:p14="http://schemas.microsoft.com/office/powerpoint/2010/main" val="4030246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465BF43A-BC4C-458D-B3AF-331D6D046C0D}" type="slidenum">
              <a:rPr lang="de-DE" smtClean="0"/>
              <a:t>2</a:t>
            </a:fld>
            <a:endParaRPr lang="de-DE"/>
          </a:p>
        </p:txBody>
      </p:sp>
    </p:spTree>
    <p:extLst>
      <p:ext uri="{BB962C8B-B14F-4D97-AF65-F5344CB8AC3E}">
        <p14:creationId xmlns:p14="http://schemas.microsoft.com/office/powerpoint/2010/main" val="693999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465BF43A-BC4C-458D-B3AF-331D6D046C0D}" type="slidenum">
              <a:rPr lang="de-DE" smtClean="0"/>
              <a:t>3</a:t>
            </a:fld>
            <a:endParaRPr lang="de-DE"/>
          </a:p>
        </p:txBody>
      </p:sp>
    </p:spTree>
    <p:extLst>
      <p:ext uri="{BB962C8B-B14F-4D97-AF65-F5344CB8AC3E}">
        <p14:creationId xmlns:p14="http://schemas.microsoft.com/office/powerpoint/2010/main" val="3895677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465BF43A-BC4C-458D-B3AF-331D6D046C0D}" type="slidenum">
              <a:rPr lang="de-DE" smtClean="0"/>
              <a:t>4</a:t>
            </a:fld>
            <a:endParaRPr lang="de-DE"/>
          </a:p>
        </p:txBody>
      </p:sp>
    </p:spTree>
    <p:extLst>
      <p:ext uri="{BB962C8B-B14F-4D97-AF65-F5344CB8AC3E}">
        <p14:creationId xmlns:p14="http://schemas.microsoft.com/office/powerpoint/2010/main" val="2806999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465BF43A-BC4C-458D-B3AF-331D6D046C0D}" type="slidenum">
              <a:rPr lang="de-DE" smtClean="0"/>
              <a:t>6</a:t>
            </a:fld>
            <a:endParaRPr lang="de-DE"/>
          </a:p>
        </p:txBody>
      </p:sp>
    </p:spTree>
    <p:extLst>
      <p:ext uri="{BB962C8B-B14F-4D97-AF65-F5344CB8AC3E}">
        <p14:creationId xmlns:p14="http://schemas.microsoft.com/office/powerpoint/2010/main" val="888346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465BF43A-BC4C-458D-B3AF-331D6D046C0D}" type="slidenum">
              <a:rPr lang="de-DE" smtClean="0"/>
              <a:t>7</a:t>
            </a:fld>
            <a:endParaRPr lang="de-DE"/>
          </a:p>
        </p:txBody>
      </p:sp>
    </p:spTree>
    <p:extLst>
      <p:ext uri="{BB962C8B-B14F-4D97-AF65-F5344CB8AC3E}">
        <p14:creationId xmlns:p14="http://schemas.microsoft.com/office/powerpoint/2010/main" val="3496166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465BF43A-BC4C-458D-B3AF-331D6D046C0D}" type="slidenum">
              <a:rPr lang="de-DE" smtClean="0"/>
              <a:t>8</a:t>
            </a:fld>
            <a:endParaRPr lang="de-DE"/>
          </a:p>
        </p:txBody>
      </p:sp>
    </p:spTree>
    <p:extLst>
      <p:ext uri="{BB962C8B-B14F-4D97-AF65-F5344CB8AC3E}">
        <p14:creationId xmlns:p14="http://schemas.microsoft.com/office/powerpoint/2010/main" val="3865778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465BF43A-BC4C-458D-B3AF-331D6D046C0D}" type="slidenum">
              <a:rPr lang="de-DE" smtClean="0"/>
              <a:t>10</a:t>
            </a:fld>
            <a:endParaRPr lang="de-DE"/>
          </a:p>
        </p:txBody>
      </p:sp>
    </p:spTree>
    <p:extLst>
      <p:ext uri="{BB962C8B-B14F-4D97-AF65-F5344CB8AC3E}">
        <p14:creationId xmlns:p14="http://schemas.microsoft.com/office/powerpoint/2010/main" val="107432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r>
              <a:rPr lang="de-DE" smtClean="0"/>
              <a:t>Version 06/15</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6619816-A2D7-46CC-A699-09973C8BAECC}" type="slidenum">
              <a:rPr lang="de-DE" smtClean="0"/>
              <a:t>‹Nº›</a:t>
            </a:fld>
            <a:endParaRPr lang="de-DE"/>
          </a:p>
        </p:txBody>
      </p:sp>
    </p:spTree>
    <p:extLst>
      <p:ext uri="{BB962C8B-B14F-4D97-AF65-F5344CB8AC3E}">
        <p14:creationId xmlns:p14="http://schemas.microsoft.com/office/powerpoint/2010/main" val="950673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Version 06/15</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6619816-A2D7-46CC-A699-09973C8BAECC}" type="slidenum">
              <a:rPr lang="de-DE" smtClean="0"/>
              <a:t>‹Nº›</a:t>
            </a:fld>
            <a:endParaRPr lang="de-DE"/>
          </a:p>
        </p:txBody>
      </p:sp>
    </p:spTree>
    <p:extLst>
      <p:ext uri="{BB962C8B-B14F-4D97-AF65-F5344CB8AC3E}">
        <p14:creationId xmlns:p14="http://schemas.microsoft.com/office/powerpoint/2010/main" val="217882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Version 06/15</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6619816-A2D7-46CC-A699-09973C8BAECC}" type="slidenum">
              <a:rPr lang="de-DE" smtClean="0"/>
              <a:t>‹Nº›</a:t>
            </a:fld>
            <a:endParaRPr lang="de-DE"/>
          </a:p>
        </p:txBody>
      </p:sp>
    </p:spTree>
    <p:extLst>
      <p:ext uri="{BB962C8B-B14F-4D97-AF65-F5344CB8AC3E}">
        <p14:creationId xmlns:p14="http://schemas.microsoft.com/office/powerpoint/2010/main" val="1662731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pic>
        <p:nvPicPr>
          <p:cNvPr id="7" name="Grafik 6" descr="Folie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umsplatzhalter 3"/>
          <p:cNvSpPr>
            <a:spLocks noGrp="1"/>
          </p:cNvSpPr>
          <p:nvPr>
            <p:ph type="dt" sz="half" idx="10"/>
          </p:nvPr>
        </p:nvSpPr>
        <p:spPr>
          <a:xfrm>
            <a:off x="3240000" y="6300000"/>
            <a:ext cx="2133600" cy="365125"/>
          </a:xfrm>
        </p:spPr>
        <p:txBody>
          <a:bodyPr/>
          <a:lstStyle>
            <a:lvl1pPr>
              <a:defRPr>
                <a:solidFill>
                  <a:schemeClr val="tx1"/>
                </a:solidFill>
              </a:defRPr>
            </a:lvl1pPr>
          </a:lstStyle>
          <a:p>
            <a:r>
              <a:rPr lang="de-DE" dirty="0" smtClean="0"/>
              <a:t>Version 06/15</a:t>
            </a:r>
            <a:endParaRPr lang="de-DE" dirty="0"/>
          </a:p>
        </p:txBody>
      </p:sp>
      <p:sp>
        <p:nvSpPr>
          <p:cNvPr id="6" name="Foliennummernplatzhalter 5"/>
          <p:cNvSpPr>
            <a:spLocks noGrp="1"/>
          </p:cNvSpPr>
          <p:nvPr>
            <p:ph type="sldNum" sz="quarter" idx="12"/>
          </p:nvPr>
        </p:nvSpPr>
        <p:spPr>
          <a:xfrm>
            <a:off x="180000" y="6300000"/>
            <a:ext cx="504056" cy="365125"/>
          </a:xfrm>
        </p:spPr>
        <p:txBody>
          <a:bodyPr/>
          <a:lstStyle>
            <a:lvl1pPr>
              <a:defRPr>
                <a:solidFill>
                  <a:schemeClr val="tx1"/>
                </a:solidFill>
              </a:defRPr>
            </a:lvl1pPr>
          </a:lstStyle>
          <a:p>
            <a:fld id="{96619816-A2D7-46CC-A699-09973C8BAECC}" type="slidenum">
              <a:rPr lang="de-DE" smtClean="0"/>
              <a:pPr/>
              <a:t>‹Nº›</a:t>
            </a:fld>
            <a:endParaRPr lang="de-DE" dirty="0"/>
          </a:p>
        </p:txBody>
      </p:sp>
    </p:spTree>
    <p:extLst>
      <p:ext uri="{BB962C8B-B14F-4D97-AF65-F5344CB8AC3E}">
        <p14:creationId xmlns:p14="http://schemas.microsoft.com/office/powerpoint/2010/main" val="31559537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r>
              <a:rPr lang="de-DE" smtClean="0"/>
              <a:t>Version 06/15</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6619816-A2D7-46CC-A699-09973C8BAECC}" type="slidenum">
              <a:rPr lang="de-DE" smtClean="0"/>
              <a:t>‹Nº›</a:t>
            </a:fld>
            <a:endParaRPr lang="de-DE"/>
          </a:p>
        </p:txBody>
      </p:sp>
    </p:spTree>
    <p:extLst>
      <p:ext uri="{BB962C8B-B14F-4D97-AF65-F5344CB8AC3E}">
        <p14:creationId xmlns:p14="http://schemas.microsoft.com/office/powerpoint/2010/main" val="1397800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r>
              <a:rPr lang="de-DE" smtClean="0"/>
              <a:t>Version 06/15</a:t>
            </a:r>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6619816-A2D7-46CC-A699-09973C8BAECC}" type="slidenum">
              <a:rPr lang="de-DE" smtClean="0"/>
              <a:t>‹Nº›</a:t>
            </a:fld>
            <a:endParaRPr lang="de-DE"/>
          </a:p>
        </p:txBody>
      </p:sp>
    </p:spTree>
    <p:extLst>
      <p:ext uri="{BB962C8B-B14F-4D97-AF65-F5344CB8AC3E}">
        <p14:creationId xmlns:p14="http://schemas.microsoft.com/office/powerpoint/2010/main" val="2614833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r>
              <a:rPr lang="de-DE" smtClean="0"/>
              <a:t>Version 06/15</a:t>
            </a:r>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6619816-A2D7-46CC-A699-09973C8BAECC}" type="slidenum">
              <a:rPr lang="de-DE" smtClean="0"/>
              <a:t>‹Nº›</a:t>
            </a:fld>
            <a:endParaRPr lang="de-DE"/>
          </a:p>
        </p:txBody>
      </p:sp>
    </p:spTree>
    <p:extLst>
      <p:ext uri="{BB962C8B-B14F-4D97-AF65-F5344CB8AC3E}">
        <p14:creationId xmlns:p14="http://schemas.microsoft.com/office/powerpoint/2010/main" val="1848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t>Version 06/15</a:t>
            </a:r>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6619816-A2D7-46CC-A699-09973C8BAECC}" type="slidenum">
              <a:rPr lang="de-DE" smtClean="0"/>
              <a:t>‹Nº›</a:t>
            </a:fld>
            <a:endParaRPr lang="de-DE"/>
          </a:p>
        </p:txBody>
      </p:sp>
    </p:spTree>
    <p:extLst>
      <p:ext uri="{BB962C8B-B14F-4D97-AF65-F5344CB8AC3E}">
        <p14:creationId xmlns:p14="http://schemas.microsoft.com/office/powerpoint/2010/main" val="1789059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Version 06/15</a:t>
            </a:r>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6619816-A2D7-46CC-A699-09973C8BAECC}" type="slidenum">
              <a:rPr lang="de-DE" smtClean="0"/>
              <a:t>‹Nº›</a:t>
            </a:fld>
            <a:endParaRPr lang="de-DE"/>
          </a:p>
        </p:txBody>
      </p:sp>
    </p:spTree>
    <p:extLst>
      <p:ext uri="{BB962C8B-B14F-4D97-AF65-F5344CB8AC3E}">
        <p14:creationId xmlns:p14="http://schemas.microsoft.com/office/powerpoint/2010/main" val="655221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Version 06/15</a:t>
            </a:r>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6619816-A2D7-46CC-A699-09973C8BAECC}" type="slidenum">
              <a:rPr lang="de-DE" smtClean="0"/>
              <a:t>‹Nº›</a:t>
            </a:fld>
            <a:endParaRPr lang="de-DE"/>
          </a:p>
        </p:txBody>
      </p:sp>
    </p:spTree>
    <p:extLst>
      <p:ext uri="{BB962C8B-B14F-4D97-AF65-F5344CB8AC3E}">
        <p14:creationId xmlns:p14="http://schemas.microsoft.com/office/powerpoint/2010/main" val="723253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Version 06/15</a:t>
            </a:r>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6619816-A2D7-46CC-A699-09973C8BAECC}" type="slidenum">
              <a:rPr lang="de-DE" smtClean="0"/>
              <a:t>‹Nº›</a:t>
            </a:fld>
            <a:endParaRPr lang="de-DE"/>
          </a:p>
        </p:txBody>
      </p:sp>
    </p:spTree>
    <p:extLst>
      <p:ext uri="{BB962C8B-B14F-4D97-AF65-F5344CB8AC3E}">
        <p14:creationId xmlns:p14="http://schemas.microsoft.com/office/powerpoint/2010/main" val="3620945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smtClean="0"/>
              <a:t>Version 06/15</a:t>
            </a:r>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619816-A2D7-46CC-A699-09973C8BAECC}" type="slidenum">
              <a:rPr lang="de-DE" smtClean="0"/>
              <a:t>‹Nº›</a:t>
            </a:fld>
            <a:endParaRPr lang="de-DE"/>
          </a:p>
        </p:txBody>
      </p:sp>
    </p:spTree>
    <p:extLst>
      <p:ext uri="{BB962C8B-B14F-4D97-AF65-F5344CB8AC3E}">
        <p14:creationId xmlns:p14="http://schemas.microsoft.com/office/powerpoint/2010/main" val="971309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de-DE"/>
          </a:p>
        </p:txBody>
      </p:sp>
      <p:sp>
        <p:nvSpPr>
          <p:cNvPr id="3" name="Untertitel 2"/>
          <p:cNvSpPr>
            <a:spLocks noGrp="1"/>
          </p:cNvSpPr>
          <p:nvPr>
            <p:ph type="subTitle" idx="1"/>
          </p:nvPr>
        </p:nvSpPr>
        <p:spPr/>
        <p:txBody>
          <a:bodyPr/>
          <a:lstStyle/>
          <a:p>
            <a:endParaRPr lang="de-DE"/>
          </a:p>
        </p:txBody>
      </p:sp>
      <p:pic>
        <p:nvPicPr>
          <p:cNvPr id="4" name="Grafik 3" descr="Folie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0"/>
          <p:cNvSpPr>
            <a:spLocks noChangeArrowheads="1"/>
          </p:cNvSpPr>
          <p:nvPr/>
        </p:nvSpPr>
        <p:spPr bwMode="auto">
          <a:xfrm>
            <a:off x="533400" y="3268564"/>
            <a:ext cx="8610600"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de-DE" altLang="de-DE" sz="2200" b="1" dirty="0"/>
          </a:p>
          <a:p>
            <a:pPr eaLnBrk="1" hangingPunct="1">
              <a:spcBef>
                <a:spcPct val="0"/>
              </a:spcBef>
              <a:buFontTx/>
              <a:buNone/>
            </a:pPr>
            <a:r>
              <a:rPr lang="de-DE" altLang="de-DE" sz="2800" b="1" dirty="0" smtClean="0">
                <a:solidFill>
                  <a:srgbClr val="00519E"/>
                </a:solidFill>
                <a:sym typeface="Arial" charset="0"/>
              </a:rPr>
              <a:t>Narrows pump station SRM rehabilitation</a:t>
            </a:r>
          </a:p>
          <a:p>
            <a:pPr eaLnBrk="1" hangingPunct="1">
              <a:spcBef>
                <a:spcPct val="0"/>
              </a:spcBef>
              <a:buFontTx/>
              <a:buNone/>
            </a:pPr>
            <a:r>
              <a:rPr lang="de-DE" altLang="de-DE" sz="2800" b="1" dirty="0" smtClean="0">
                <a:solidFill>
                  <a:srgbClr val="00519E"/>
                </a:solidFill>
                <a:sym typeface="Arial" charset="0"/>
              </a:rPr>
              <a:t>Wareham </a:t>
            </a:r>
            <a:r>
              <a:rPr lang="de-DE" altLang="de-DE" sz="2800" b="1" dirty="0" smtClean="0">
                <a:solidFill>
                  <a:srgbClr val="00519E"/>
                </a:solidFill>
                <a:sym typeface="Arial" charset="0"/>
              </a:rPr>
              <a:t>MA</a:t>
            </a:r>
          </a:p>
          <a:p>
            <a:pPr eaLnBrk="1" hangingPunct="1">
              <a:spcBef>
                <a:spcPct val="0"/>
              </a:spcBef>
              <a:buFontTx/>
              <a:buNone/>
            </a:pPr>
            <a:r>
              <a:rPr lang="de-DE" altLang="de-DE" sz="2800" b="1" dirty="0" smtClean="0">
                <a:solidFill>
                  <a:srgbClr val="00519E"/>
                </a:solidFill>
                <a:sym typeface="Arial" charset="0"/>
              </a:rPr>
              <a:t>Reels arrangement to line through manhole (pos 87+25)</a:t>
            </a:r>
            <a:endParaRPr lang="de-DE" altLang="de-DE" sz="2800" b="1" dirty="0" smtClean="0">
              <a:solidFill>
                <a:srgbClr val="00519E"/>
              </a:solidFill>
              <a:sym typeface="Arial" charset="0"/>
            </a:endParaRPr>
          </a:p>
        </p:txBody>
      </p:sp>
      <p:sp>
        <p:nvSpPr>
          <p:cNvPr id="7" name="Foliennummernplatzhalter 6"/>
          <p:cNvSpPr>
            <a:spLocks noGrp="1"/>
          </p:cNvSpPr>
          <p:nvPr>
            <p:ph type="sldNum" sz="quarter" idx="12"/>
          </p:nvPr>
        </p:nvSpPr>
        <p:spPr>
          <a:xfrm>
            <a:off x="180000" y="6300000"/>
            <a:ext cx="323056" cy="365125"/>
          </a:xfrm>
        </p:spPr>
        <p:txBody>
          <a:bodyPr/>
          <a:lstStyle/>
          <a:p>
            <a:fld id="{96619816-A2D7-46CC-A699-09973C8BAECC}" type="slidenum">
              <a:rPr lang="de-DE" smtClean="0">
                <a:solidFill>
                  <a:schemeClr val="tx1"/>
                </a:solidFill>
              </a:rPr>
              <a:t>1</a:t>
            </a:fld>
            <a:endParaRPr lang="de-DE" dirty="0">
              <a:solidFill>
                <a:schemeClr val="tx1"/>
              </a:solidFill>
            </a:endParaRPr>
          </a:p>
        </p:txBody>
      </p:sp>
    </p:spTree>
    <p:extLst>
      <p:ext uri="{BB962C8B-B14F-4D97-AF65-F5344CB8AC3E}">
        <p14:creationId xmlns:p14="http://schemas.microsoft.com/office/powerpoint/2010/main" val="1355519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96619816-A2D7-46CC-A699-09973C8BAECC}" type="slidenum">
              <a:rPr lang="de-DE" smtClean="0"/>
              <a:t>10</a:t>
            </a:fld>
            <a:endParaRPr lang="de-DE"/>
          </a:p>
        </p:txBody>
      </p:sp>
      <p:sp>
        <p:nvSpPr>
          <p:cNvPr id="6" name="Rectangle 2"/>
          <p:cNvSpPr txBox="1">
            <a:spLocks noChangeArrowheads="1"/>
          </p:cNvSpPr>
          <p:nvPr/>
        </p:nvSpPr>
        <p:spPr>
          <a:xfrm>
            <a:off x="306388" y="360363"/>
            <a:ext cx="8229600" cy="427037"/>
          </a:xfrm>
          <a:prstGeom prst="rect">
            <a:avLst/>
          </a:prstGeom>
          <a:noFill/>
          <a:extLst>
            <a:ext uri="{909E8E84-426E-40DD-AFC4-6F175D3DCCD1}">
              <a14:hiddenFill xmlns:a14="http://schemas.microsoft.com/office/drawing/2010/main">
                <a:solidFill>
                  <a:srgbClr val="401D01"/>
                </a:solidFill>
              </a14:hiddenFill>
            </a:ex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altLang="de-DE" sz="2600" b="1" dirty="0" smtClean="0">
                <a:solidFill>
                  <a:srgbClr val="00519E"/>
                </a:solidFill>
                <a:latin typeface="Arial" panose="020B0604020202020204" pitchFamily="34" charset="0"/>
                <a:cs typeface="Arial" panose="020B0604020202020204" pitchFamily="34" charset="0"/>
              </a:rPr>
              <a:t>Planned pulls and </a:t>
            </a:r>
            <a:r>
              <a:rPr lang="de-DE" altLang="de-DE" sz="2600" b="1" dirty="0" smtClean="0">
                <a:solidFill>
                  <a:srgbClr val="00519E"/>
                </a:solidFill>
                <a:latin typeface="Arial" panose="020B0604020202020204" pitchFamily="34" charset="0"/>
                <a:cs typeface="Arial" panose="020B0604020202020204" pitchFamily="34" charset="0"/>
              </a:rPr>
              <a:t>phases (modified plan, 8 pulls)</a:t>
            </a:r>
            <a:endParaRPr lang="de-DE" altLang="de-DE" sz="2600" b="1" dirty="0" smtClean="0">
              <a:solidFill>
                <a:srgbClr val="00519E"/>
              </a:solidFill>
              <a:latin typeface="Arial" panose="020B0604020202020204" pitchFamily="34" charset="0"/>
              <a:cs typeface="Arial" panose="020B0604020202020204" pitchFamily="34" charset="0"/>
            </a:endParaRPr>
          </a:p>
        </p:txBody>
      </p:sp>
      <p:sp>
        <p:nvSpPr>
          <p:cNvPr id="3" name="Rectángulo 2"/>
          <p:cNvSpPr/>
          <p:nvPr/>
        </p:nvSpPr>
        <p:spPr>
          <a:xfrm>
            <a:off x="338472" y="1196752"/>
            <a:ext cx="4572000" cy="369332"/>
          </a:xfrm>
          <a:prstGeom prst="rect">
            <a:avLst/>
          </a:prstGeom>
        </p:spPr>
        <p:txBody>
          <a:bodyPr>
            <a:spAutoFit/>
          </a:bodyPr>
          <a:lstStyle/>
          <a:p>
            <a:pPr>
              <a:spcBef>
                <a:spcPct val="50000"/>
              </a:spcBef>
            </a:pPr>
            <a:endParaRPr lang="de-DE" altLang="de-DE" dirty="0"/>
          </a:p>
        </p:txBody>
      </p:sp>
      <p:sp>
        <p:nvSpPr>
          <p:cNvPr id="12" name="Rectángulo 11"/>
          <p:cNvSpPr/>
          <p:nvPr/>
        </p:nvSpPr>
        <p:spPr>
          <a:xfrm>
            <a:off x="684056" y="1196753"/>
            <a:ext cx="7920392" cy="769441"/>
          </a:xfrm>
          <a:prstGeom prst="rect">
            <a:avLst/>
          </a:prstGeom>
        </p:spPr>
        <p:txBody>
          <a:bodyPr wrap="square">
            <a:spAutoFit/>
          </a:bodyPr>
          <a:lstStyle/>
          <a:p>
            <a:pPr marL="285750" indent="-285750">
              <a:spcBef>
                <a:spcPct val="50000"/>
              </a:spcBef>
              <a:buFont typeface="Arial" panose="020B0604020202020204" pitchFamily="34" charset="0"/>
              <a:buChar char="•"/>
            </a:pPr>
            <a:r>
              <a:rPr lang="de-DE" altLang="de-DE" sz="2000" dirty="0" smtClean="0"/>
              <a:t>The calculated pulling forces are the following:</a:t>
            </a:r>
          </a:p>
          <a:p>
            <a:pPr marL="285750" indent="-285750">
              <a:spcBef>
                <a:spcPct val="50000"/>
              </a:spcBef>
              <a:buFont typeface="Arial" panose="020B0604020202020204" pitchFamily="34" charset="0"/>
              <a:buChar char="•"/>
            </a:pPr>
            <a:endParaRPr lang="de-DE" altLang="de-DE" sz="1600" dirty="0" smtClean="0"/>
          </a:p>
        </p:txBody>
      </p:sp>
      <p:graphicFrame>
        <p:nvGraphicFramePr>
          <p:cNvPr id="4" name="Tabla 3"/>
          <p:cNvGraphicFramePr>
            <a:graphicFrameLocks noGrp="1"/>
          </p:cNvGraphicFramePr>
          <p:nvPr>
            <p:extLst>
              <p:ext uri="{D42A27DB-BD31-4B8C-83A1-F6EECF244321}">
                <p14:modId xmlns:p14="http://schemas.microsoft.com/office/powerpoint/2010/main" val="2704674050"/>
              </p:ext>
            </p:extLst>
          </p:nvPr>
        </p:nvGraphicFramePr>
        <p:xfrm>
          <a:off x="457200" y="1939307"/>
          <a:ext cx="8229600" cy="3847749"/>
        </p:xfrm>
        <a:graphic>
          <a:graphicData uri="http://schemas.openxmlformats.org/drawingml/2006/table">
            <a:tbl>
              <a:tblPr firstRow="1" firstCol="1" bandRow="1">
                <a:tableStyleId>{5C22544A-7EE6-4342-B048-85BDC9FD1C3A}</a:tableStyleId>
              </a:tblPr>
              <a:tblGrid>
                <a:gridCol w="561747"/>
                <a:gridCol w="440036"/>
                <a:gridCol w="1104770"/>
                <a:gridCol w="1104770"/>
                <a:gridCol w="1086045"/>
                <a:gridCol w="1057957"/>
                <a:gridCol w="1057957"/>
                <a:gridCol w="908159"/>
                <a:gridCol w="908159"/>
              </a:tblGrid>
              <a:tr h="307929">
                <a:tc>
                  <a:txBody>
                    <a:bodyPr/>
                    <a:lstStyle/>
                    <a:p>
                      <a:pPr marL="0" marR="0">
                        <a:lnSpc>
                          <a:spcPct val="107000"/>
                        </a:lnSpc>
                        <a:spcBef>
                          <a:spcPts val="0"/>
                        </a:spcBef>
                        <a:spcAft>
                          <a:spcPts val="0"/>
                        </a:spcAft>
                      </a:pPr>
                      <a:r>
                        <a:rPr lang="en-US" sz="900">
                          <a:effectLst/>
                        </a:rPr>
                        <a:t>Stage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nSpc>
                          <a:spcPct val="107000"/>
                        </a:lnSpc>
                        <a:spcBef>
                          <a:spcPts val="0"/>
                        </a:spcBef>
                        <a:spcAft>
                          <a:spcPts val="0"/>
                        </a:spcAft>
                      </a:pPr>
                      <a:r>
                        <a:rPr lang="en-US" sz="900" dirty="0" smtClean="0">
                          <a:effectLst/>
                        </a:rPr>
                        <a:t>Pull</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nSpc>
                          <a:spcPct val="107000"/>
                        </a:lnSpc>
                        <a:spcBef>
                          <a:spcPts val="0"/>
                        </a:spcBef>
                        <a:spcAft>
                          <a:spcPts val="0"/>
                        </a:spcAft>
                      </a:pPr>
                      <a:r>
                        <a:rPr lang="en-US" sz="900" dirty="0" smtClean="0">
                          <a:effectLst/>
                        </a:rPr>
                        <a:t>Reel to be used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nSpc>
                          <a:spcPct val="107000"/>
                        </a:lnSpc>
                        <a:spcBef>
                          <a:spcPts val="0"/>
                        </a:spcBef>
                        <a:spcAft>
                          <a:spcPts val="0"/>
                        </a:spcAft>
                      </a:pPr>
                      <a:r>
                        <a:rPr lang="en-US" sz="900">
                          <a:effectLst/>
                        </a:rPr>
                        <a:t>Launching pit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nSpc>
                          <a:spcPct val="107000"/>
                        </a:lnSpc>
                        <a:spcBef>
                          <a:spcPts val="0"/>
                        </a:spcBef>
                        <a:spcAft>
                          <a:spcPts val="0"/>
                        </a:spcAft>
                      </a:pPr>
                      <a:r>
                        <a:rPr lang="en-US" sz="900">
                          <a:effectLst/>
                        </a:rPr>
                        <a:t>Receving pit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nSpc>
                          <a:spcPct val="107000"/>
                        </a:lnSpc>
                        <a:spcBef>
                          <a:spcPts val="0"/>
                        </a:spcBef>
                        <a:spcAft>
                          <a:spcPts val="0"/>
                        </a:spcAft>
                      </a:pPr>
                      <a:r>
                        <a:rPr lang="en-US" sz="900">
                          <a:effectLst/>
                        </a:rPr>
                        <a:t>Length [ft]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nSpc>
                          <a:spcPct val="107000"/>
                        </a:lnSpc>
                        <a:spcBef>
                          <a:spcPts val="0"/>
                        </a:spcBef>
                        <a:spcAft>
                          <a:spcPts val="0"/>
                        </a:spcAft>
                      </a:pPr>
                      <a:r>
                        <a:rPr lang="en-US" sz="900">
                          <a:effectLst/>
                        </a:rPr>
                        <a:t>Comments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nSpc>
                          <a:spcPct val="107000"/>
                        </a:lnSpc>
                        <a:spcBef>
                          <a:spcPts val="0"/>
                        </a:spcBef>
                        <a:spcAft>
                          <a:spcPts val="0"/>
                        </a:spcAft>
                      </a:pPr>
                      <a:r>
                        <a:rPr lang="en-US" sz="900">
                          <a:effectLst/>
                        </a:rPr>
                        <a:t>Pulling force [ton]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nSpc>
                          <a:spcPct val="107000"/>
                        </a:lnSpc>
                        <a:spcBef>
                          <a:spcPts val="0"/>
                        </a:spcBef>
                        <a:spcAft>
                          <a:spcPts val="0"/>
                        </a:spcAft>
                      </a:pPr>
                      <a:r>
                        <a:rPr lang="en-US" sz="900">
                          <a:effectLst/>
                        </a:rPr>
                        <a:t>Pulling Force [lbs]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r>
              <a:tr h="327004">
                <a:tc rowSpan="3">
                  <a:txBody>
                    <a:bodyPr/>
                    <a:lstStyle/>
                    <a:p>
                      <a:pPr marL="0" marR="0" algn="ctr">
                        <a:lnSpc>
                          <a:spcPct val="107000"/>
                        </a:lnSpc>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Pit 10, Air release valve @ (70+03)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dirty="0">
                          <a:effectLst/>
                        </a:rPr>
                        <a:t>Pit 8, Tie-in</a:t>
                      </a:r>
                      <a:br>
                        <a:rPr lang="en-US" sz="900" dirty="0">
                          <a:effectLst/>
                        </a:rPr>
                      </a:br>
                      <a:r>
                        <a:rPr lang="en-US" sz="900" dirty="0">
                          <a:effectLst/>
                        </a:rPr>
                        <a:t>(</a:t>
                      </a:r>
                      <a:r>
                        <a:rPr lang="en-US" sz="900" dirty="0" smtClean="0">
                          <a:effectLst/>
                        </a:rPr>
                        <a:t>56+21)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       1,382.00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2 x 5 vert bends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2.24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4,941.91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r>
              <a:tr h="327004">
                <a:tc vMerge="1">
                  <a:txBody>
                    <a:bodyPr/>
                    <a:lstStyle/>
                    <a:p>
                      <a:endParaRPr lang="en-US"/>
                    </a:p>
                  </a:txBody>
                  <a:tcPr/>
                </a:tc>
                <a:tc>
                  <a:txBody>
                    <a:bodyPr/>
                    <a:lstStyle/>
                    <a:p>
                      <a:pPr marL="0" marR="0" algn="ctr">
                        <a:lnSpc>
                          <a:spcPct val="107000"/>
                        </a:lnSpc>
                        <a:spcBef>
                          <a:spcPts val="0"/>
                        </a:spcBef>
                        <a:spcAft>
                          <a:spcPts val="0"/>
                        </a:spcAft>
                      </a:pPr>
                      <a:r>
                        <a:rPr lang="en-US" sz="900">
                          <a:effectLst/>
                        </a:rPr>
                        <a:t>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dirty="0">
                          <a:effectLst/>
                        </a:rPr>
                        <a:t>Pit 10, Air release valve @ (</a:t>
                      </a:r>
                      <a:r>
                        <a:rPr lang="en-US" sz="900" dirty="0" smtClean="0">
                          <a:effectLst/>
                        </a:rPr>
                        <a:t>70+08)</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Pit 11, Tie-in</a:t>
                      </a:r>
                      <a:br>
                        <a:rPr lang="en-US" sz="900">
                          <a:effectLst/>
                        </a:rPr>
                      </a:br>
                      <a:r>
                        <a:rPr lang="en-US" sz="900">
                          <a:effectLst/>
                        </a:rPr>
                        <a:t>(82+63)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       1,255.00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2 x 11° vert bend</a:t>
                      </a:r>
                      <a:br>
                        <a:rPr lang="en-US" sz="900">
                          <a:effectLst/>
                        </a:rPr>
                      </a:br>
                      <a:r>
                        <a:rPr lang="en-US" sz="900">
                          <a:effectLst/>
                        </a:rPr>
                        <a:t>1 x 15° hor bend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gn="ctr">
                        <a:lnSpc>
                          <a:spcPct val="107000"/>
                        </a:lnSpc>
                        <a:spcBef>
                          <a:spcPts val="0"/>
                        </a:spcBef>
                        <a:spcAft>
                          <a:spcPts val="0"/>
                        </a:spcAft>
                      </a:pPr>
                      <a:r>
                        <a:rPr lang="en-US" sz="900">
                          <a:effectLst/>
                        </a:rPr>
                        <a:t>2.24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4,947.69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r>
              <a:tr h="490506">
                <a:tc vMerge="1">
                  <a:txBody>
                    <a:bodyPr/>
                    <a:lstStyle/>
                    <a:p>
                      <a:endParaRPr lang="en-US"/>
                    </a:p>
                  </a:txBody>
                  <a:tcPr/>
                </a:tc>
                <a:tc>
                  <a:txBody>
                    <a:bodyPr/>
                    <a:lstStyle/>
                    <a:p>
                      <a:pPr marL="0" marR="0" algn="ctr">
                        <a:lnSpc>
                          <a:spcPct val="107000"/>
                        </a:lnSpc>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Pit 11, Tie-in</a:t>
                      </a:r>
                      <a:br>
                        <a:rPr lang="en-US" sz="900">
                          <a:effectLst/>
                        </a:rPr>
                      </a:br>
                      <a:r>
                        <a:rPr lang="en-US" sz="900">
                          <a:effectLst/>
                        </a:rPr>
                        <a:t>(82+63)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Pit 13, End of Liner @ (93+22)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       1,059.00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1 x 22.5° hor bend</a:t>
                      </a:r>
                      <a:br>
                        <a:rPr lang="en-US" sz="900">
                          <a:effectLst/>
                        </a:rPr>
                      </a:br>
                      <a:r>
                        <a:rPr lang="en-US" sz="900">
                          <a:effectLst/>
                        </a:rPr>
                        <a:t>3 x 45° hor bend</a:t>
                      </a:r>
                      <a:br>
                        <a:rPr lang="en-US" sz="900">
                          <a:effectLst/>
                        </a:rPr>
                      </a:br>
                      <a:r>
                        <a:rPr lang="en-US" sz="900">
                          <a:effectLst/>
                        </a:rPr>
                        <a:t>2 x 45° vert bends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gn="ctr">
                        <a:lnSpc>
                          <a:spcPct val="107000"/>
                        </a:lnSpc>
                        <a:spcBef>
                          <a:spcPts val="0"/>
                        </a:spcBef>
                        <a:spcAft>
                          <a:spcPts val="0"/>
                        </a:spcAft>
                      </a:pPr>
                      <a:r>
                        <a:rPr lang="en-US" sz="900">
                          <a:effectLst/>
                        </a:rPr>
                        <a:t>4.13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9,113.17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r>
              <a:tr h="461894">
                <a:tc rowSpan="3">
                  <a:txBody>
                    <a:bodyPr/>
                    <a:lstStyle/>
                    <a:p>
                      <a:pPr marL="0" marR="0" algn="ctr">
                        <a:lnSpc>
                          <a:spcPct val="107000"/>
                        </a:lnSpc>
                        <a:spcBef>
                          <a:spcPts val="0"/>
                        </a:spcBef>
                        <a:spcAft>
                          <a:spcPts val="0"/>
                        </a:spcAft>
                      </a:pPr>
                      <a:r>
                        <a:rPr lang="en-US" sz="900">
                          <a:effectLst/>
                        </a:rPr>
                        <a:t>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Pit 6, 18"x16" reduction @ (32+16.5)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Pit 7, Tie-in</a:t>
                      </a:r>
                      <a:br>
                        <a:rPr lang="en-US" sz="900">
                          <a:effectLst/>
                        </a:rPr>
                      </a:br>
                      <a:r>
                        <a:rPr lang="en-US" sz="900">
                          <a:effectLst/>
                        </a:rPr>
                        <a:t>(37+20)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           503.50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gn="ctr">
                        <a:lnSpc>
                          <a:spcPct val="107000"/>
                        </a:lnSpc>
                        <a:spcBef>
                          <a:spcPts val="0"/>
                        </a:spcBef>
                        <a:spcAft>
                          <a:spcPts val="0"/>
                        </a:spcAft>
                      </a:pPr>
                      <a:r>
                        <a:rPr lang="en-US" sz="900">
                          <a:effectLst/>
                        </a:rPr>
                        <a:t>0.96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2,112.63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r>
              <a:tr h="327004">
                <a:tc vMerge="1">
                  <a:txBody>
                    <a:bodyPr/>
                    <a:lstStyle/>
                    <a:p>
                      <a:endParaRPr lang="en-US"/>
                    </a:p>
                  </a:txBody>
                  <a:tcPr/>
                </a:tc>
                <a:tc>
                  <a:txBody>
                    <a:bodyPr/>
                    <a:lstStyle/>
                    <a:p>
                      <a:pPr marL="0" marR="0" algn="ctr">
                        <a:lnSpc>
                          <a:spcPct val="107000"/>
                        </a:lnSpc>
                        <a:spcBef>
                          <a:spcPts val="0"/>
                        </a:spcBef>
                        <a:spcAft>
                          <a:spcPts val="0"/>
                        </a:spcAft>
                      </a:pPr>
                      <a:r>
                        <a:rPr lang="en-US" sz="900">
                          <a:effectLst/>
                        </a:rPr>
                        <a:t>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Pit 7, Tie-in</a:t>
                      </a:r>
                      <a:br>
                        <a:rPr lang="en-US" sz="900">
                          <a:effectLst/>
                        </a:rPr>
                      </a:br>
                      <a:r>
                        <a:rPr lang="en-US" sz="900">
                          <a:effectLst/>
                        </a:rPr>
                        <a:t>(37+20)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dirty="0">
                          <a:effectLst/>
                        </a:rPr>
                        <a:t>Pit 8, Tie-in</a:t>
                      </a:r>
                      <a:br>
                        <a:rPr lang="en-US" sz="900" dirty="0">
                          <a:effectLst/>
                        </a:rPr>
                      </a:br>
                      <a:r>
                        <a:rPr lang="en-US" sz="900" dirty="0">
                          <a:effectLst/>
                        </a:rPr>
                        <a:t>(</a:t>
                      </a:r>
                      <a:r>
                        <a:rPr lang="en-US" sz="900" dirty="0" smtClean="0">
                          <a:effectLst/>
                        </a:rPr>
                        <a:t>56+21)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       1,901.00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1 x 5° hor bend</a:t>
                      </a:r>
                      <a:br>
                        <a:rPr lang="en-US" sz="900">
                          <a:effectLst/>
                        </a:rPr>
                      </a:br>
                      <a:r>
                        <a:rPr lang="en-US" sz="900">
                          <a:effectLst/>
                        </a:rPr>
                        <a:t>1 x 7° hor bend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gn="ctr">
                        <a:lnSpc>
                          <a:spcPct val="107000"/>
                        </a:lnSpc>
                        <a:spcBef>
                          <a:spcPts val="0"/>
                        </a:spcBef>
                        <a:spcAft>
                          <a:spcPts val="0"/>
                        </a:spcAft>
                      </a:pPr>
                      <a:r>
                        <a:rPr lang="en-US" sz="900">
                          <a:effectLst/>
                        </a:rPr>
                        <a:t>2.98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6,564.56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r>
              <a:tr h="461894">
                <a:tc vMerge="1">
                  <a:txBody>
                    <a:bodyPr/>
                    <a:lstStyle/>
                    <a:p>
                      <a:endParaRPr lang="en-US"/>
                    </a:p>
                  </a:txBody>
                  <a:tcPr/>
                </a:tc>
                <a:tc>
                  <a:txBody>
                    <a:bodyPr/>
                    <a:lstStyle/>
                    <a:p>
                      <a:pPr marL="0" marR="0" algn="ctr">
                        <a:lnSpc>
                          <a:spcPct val="107000"/>
                        </a:lnSpc>
                        <a:spcBef>
                          <a:spcPts val="0"/>
                        </a:spcBef>
                        <a:spcAft>
                          <a:spcPts val="0"/>
                        </a:spcAft>
                      </a:pPr>
                      <a:r>
                        <a:rPr lang="en-US" sz="900">
                          <a:effectLst/>
                        </a:rPr>
                        <a:t>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dirty="0">
                          <a:effectLst/>
                        </a:rPr>
                        <a:t>Pit 6, 18"x16" reduction @ (</a:t>
                      </a:r>
                      <a:r>
                        <a:rPr lang="en-US" sz="900" dirty="0" smtClean="0">
                          <a:effectLst/>
                        </a:rPr>
                        <a:t>32+16.5)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dirty="0">
                          <a:effectLst/>
                        </a:rPr>
                        <a:t>Pit 4, Tie-in</a:t>
                      </a:r>
                      <a:br>
                        <a:rPr lang="en-US" sz="900" dirty="0">
                          <a:effectLst/>
                        </a:rPr>
                      </a:br>
                      <a:r>
                        <a:rPr lang="en-US" sz="900" dirty="0">
                          <a:effectLst/>
                        </a:rPr>
                        <a:t>(</a:t>
                      </a:r>
                      <a:r>
                        <a:rPr lang="en-US" sz="900" dirty="0" smtClean="0">
                          <a:effectLst/>
                        </a:rPr>
                        <a:t>17+42)</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       1,474.50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2 x 45° hor bend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2.86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6,300.30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r>
              <a:tr h="327004">
                <a:tc rowSpan="2">
                  <a:txBody>
                    <a:bodyPr/>
                    <a:lstStyle/>
                    <a:p>
                      <a:pPr marL="0" marR="0" algn="ctr">
                        <a:lnSpc>
                          <a:spcPct val="107000"/>
                        </a:lnSpc>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dirty="0">
                          <a:effectLst/>
                        </a:rPr>
                        <a:t>Pit 3, Tie-in @ (</a:t>
                      </a:r>
                      <a:r>
                        <a:rPr lang="en-US" sz="900" dirty="0" smtClean="0">
                          <a:effectLst/>
                        </a:rPr>
                        <a:t>5+75)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dirty="0">
                          <a:effectLst/>
                        </a:rPr>
                        <a:t>Pit 4, Tie-in</a:t>
                      </a:r>
                      <a:br>
                        <a:rPr lang="en-US" sz="900" dirty="0">
                          <a:effectLst/>
                        </a:rPr>
                      </a:br>
                      <a:r>
                        <a:rPr lang="en-US" sz="900" dirty="0">
                          <a:effectLst/>
                        </a:rPr>
                        <a:t>(</a:t>
                      </a:r>
                      <a:r>
                        <a:rPr lang="en-US" sz="900" dirty="0" smtClean="0">
                          <a:effectLst/>
                        </a:rPr>
                        <a:t>17+42)</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       1,167.00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2 x 45° hor bend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2.49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5,494.44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r>
              <a:tr h="654008">
                <a:tc vMerge="1">
                  <a:txBody>
                    <a:bodyPr/>
                    <a:lstStyle/>
                    <a:p>
                      <a:endParaRPr lang="en-US"/>
                    </a:p>
                  </a:txBody>
                  <a:tcPr/>
                </a:tc>
                <a:tc>
                  <a:txBody>
                    <a:bodyPr/>
                    <a:lstStyle/>
                    <a:p>
                      <a:pPr marL="0" marR="0" algn="ctr">
                        <a:lnSpc>
                          <a:spcPct val="107000"/>
                        </a:lnSpc>
                        <a:spcBef>
                          <a:spcPts val="0"/>
                        </a:spcBef>
                        <a:spcAft>
                          <a:spcPts val="0"/>
                        </a:spcAft>
                      </a:pPr>
                      <a:r>
                        <a:rPr lang="en-US" sz="900">
                          <a:effectLst/>
                        </a:rPr>
                        <a:t>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dirty="0">
                          <a:effectLst/>
                        </a:rPr>
                        <a:t>Pit 3, Tie-in @ (</a:t>
                      </a:r>
                      <a:r>
                        <a:rPr lang="en-US" sz="900" dirty="0" smtClean="0">
                          <a:effectLst/>
                        </a:rPr>
                        <a:t>5+75)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dirty="0">
                          <a:effectLst/>
                        </a:rPr>
                        <a:t>Pit 1, Start of liner</a:t>
                      </a:r>
                      <a:br>
                        <a:rPr lang="en-US" sz="900" dirty="0">
                          <a:effectLst/>
                        </a:rPr>
                      </a:br>
                      <a:r>
                        <a:rPr lang="en-US" sz="900" dirty="0">
                          <a:effectLst/>
                        </a:rPr>
                        <a:t>(</a:t>
                      </a:r>
                      <a:r>
                        <a:rPr lang="en-US" sz="900" dirty="0" smtClean="0">
                          <a:effectLst/>
                        </a:rPr>
                        <a:t>1+70)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           405.00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2 x 25° vert bend</a:t>
                      </a:r>
                      <a:br>
                        <a:rPr lang="en-US" sz="900">
                          <a:effectLst/>
                        </a:rPr>
                      </a:br>
                      <a:r>
                        <a:rPr lang="en-US" sz="900">
                          <a:effectLst/>
                        </a:rPr>
                        <a:t>2 x 34° vert bends</a:t>
                      </a:r>
                      <a:br>
                        <a:rPr lang="en-US" sz="900">
                          <a:effectLst/>
                        </a:rPr>
                      </a:br>
                      <a:r>
                        <a:rPr lang="en-US" sz="900">
                          <a:effectLst/>
                        </a:rPr>
                        <a:t>1 x 38° vert bend</a:t>
                      </a:r>
                      <a:br>
                        <a:rPr lang="en-US" sz="900">
                          <a:effectLst/>
                        </a:rPr>
                      </a:br>
                      <a:r>
                        <a:rPr lang="en-US" sz="900">
                          <a:effectLst/>
                        </a:rPr>
                        <a:t>2 x 45° vert bend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gn="ctr">
                        <a:lnSpc>
                          <a:spcPct val="107000"/>
                        </a:lnSpc>
                        <a:spcBef>
                          <a:spcPts val="0"/>
                        </a:spcBef>
                        <a:spcAft>
                          <a:spcPts val="0"/>
                        </a:spcAft>
                      </a:pPr>
                      <a:r>
                        <a:rPr lang="en-US" sz="900">
                          <a:effectLst/>
                        </a:rPr>
                        <a:t>2.85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6,291.84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r>
              <a:tr h="163502">
                <a:tc>
                  <a:txBody>
                    <a:bodyPr/>
                    <a:lstStyle/>
                    <a:p>
                      <a:pPr>
                        <a:lnSpc>
                          <a:spcPct val="107000"/>
                        </a:lnSpc>
                      </a:pPr>
                      <a:endParaRPr lang="en-US" sz="900">
                        <a:effectLst/>
                        <a:latin typeface="Calibri" panose="020F0502020204030204" pitchFamily="34" charset="0"/>
                        <a:cs typeface="Times New Roman" panose="02020603050405020304" pitchFamily="18" charset="0"/>
                      </a:endParaRPr>
                    </a:p>
                  </a:txBody>
                  <a:tcPr marL="58861" marR="58861" marT="0" marB="0" anchor="b"/>
                </a:tc>
                <a:tc>
                  <a:txBody>
                    <a:bodyPr/>
                    <a:lstStyle/>
                    <a:p>
                      <a:pPr>
                        <a:lnSpc>
                          <a:spcPct val="107000"/>
                        </a:lnSpc>
                      </a:pPr>
                      <a:endParaRPr lang="en-US" sz="900">
                        <a:effectLst/>
                        <a:latin typeface="Calibri" panose="020F0502020204030204" pitchFamily="34" charset="0"/>
                        <a:cs typeface="Times New Roman" panose="02020603050405020304" pitchFamily="18" charset="0"/>
                      </a:endParaRPr>
                    </a:p>
                  </a:txBody>
                  <a:tcPr marL="58861" marR="58861" marT="0" marB="0" anchor="b"/>
                </a:tc>
                <a:tc>
                  <a:txBody>
                    <a:bodyPr/>
                    <a:lstStyle/>
                    <a:p>
                      <a:pPr>
                        <a:lnSpc>
                          <a:spcPct val="107000"/>
                        </a:lnSpc>
                      </a:pPr>
                      <a:endParaRPr lang="en-US" sz="900">
                        <a:effectLst/>
                        <a:latin typeface="Calibri" panose="020F0502020204030204" pitchFamily="34" charset="0"/>
                        <a:cs typeface="Times New Roman" panose="02020603050405020304" pitchFamily="18" charset="0"/>
                      </a:endParaRPr>
                    </a:p>
                  </a:txBody>
                  <a:tcPr marL="58861" marR="58861" marT="0" marB="0" anchor="b"/>
                </a:tc>
                <a:tc>
                  <a:txBody>
                    <a:bodyPr/>
                    <a:lstStyle/>
                    <a:p>
                      <a:pPr>
                        <a:lnSpc>
                          <a:spcPct val="107000"/>
                        </a:lnSpc>
                      </a:pPr>
                      <a:endParaRPr lang="en-US" sz="900">
                        <a:effectLst/>
                        <a:latin typeface="Calibri" panose="020F0502020204030204" pitchFamily="34" charset="0"/>
                        <a:cs typeface="Times New Roman" panose="02020603050405020304" pitchFamily="18" charset="0"/>
                      </a:endParaRPr>
                    </a:p>
                  </a:txBody>
                  <a:tcPr marL="58861" marR="58861" marT="0" marB="0" anchor="b"/>
                </a:tc>
                <a:tc>
                  <a:txBody>
                    <a:bodyPr/>
                    <a:lstStyle/>
                    <a:p>
                      <a:pPr marL="0" marR="0">
                        <a:lnSpc>
                          <a:spcPct val="107000"/>
                        </a:lnSpc>
                        <a:spcBef>
                          <a:spcPts val="0"/>
                        </a:spcBef>
                        <a:spcAft>
                          <a:spcPts val="0"/>
                        </a:spcAft>
                      </a:pPr>
                      <a:r>
                        <a:rPr lang="en-US" sz="900">
                          <a:effectLst/>
                        </a:rPr>
                        <a:t>Total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gn="r">
                        <a:lnSpc>
                          <a:spcPct val="107000"/>
                        </a:lnSpc>
                        <a:spcBef>
                          <a:spcPts val="0"/>
                        </a:spcBef>
                        <a:spcAft>
                          <a:spcPts val="0"/>
                        </a:spcAft>
                      </a:pPr>
                      <a:r>
                        <a:rPr lang="en-US" sz="900">
                          <a:effectLst/>
                        </a:rPr>
                        <a:t>9,147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a:lnSpc>
                          <a:spcPct val="107000"/>
                        </a:lnSpc>
                      </a:pPr>
                      <a:endParaRPr lang="en-US" sz="900">
                        <a:effectLst/>
                        <a:latin typeface="Calibri" panose="020F0502020204030204" pitchFamily="34" charset="0"/>
                        <a:cs typeface="Times New Roman" panose="02020603050405020304" pitchFamily="18" charset="0"/>
                      </a:endParaRPr>
                    </a:p>
                  </a:txBody>
                  <a:tcPr marL="58861" marR="58861" marT="0" marB="0" anchor="b"/>
                </a:tc>
                <a:tc>
                  <a:txBody>
                    <a:bodyPr/>
                    <a:lstStyle/>
                    <a:p>
                      <a:pPr>
                        <a:lnSpc>
                          <a:spcPct val="107000"/>
                        </a:lnSpc>
                      </a:pPr>
                      <a:endParaRPr lang="en-US" sz="900">
                        <a:effectLst/>
                        <a:latin typeface="Calibri" panose="020F0502020204030204" pitchFamily="34" charset="0"/>
                        <a:cs typeface="Times New Roman" panose="02020603050405020304" pitchFamily="18" charset="0"/>
                      </a:endParaRPr>
                    </a:p>
                  </a:txBody>
                  <a:tcPr marL="58861" marR="58861" marT="0" marB="0" anchor="b"/>
                </a:tc>
                <a:tc>
                  <a:txBody>
                    <a:bodyPr/>
                    <a:lstStyle/>
                    <a:p>
                      <a:pPr>
                        <a:lnSpc>
                          <a:spcPct val="107000"/>
                        </a:lnSpc>
                      </a:pPr>
                      <a:endParaRPr lang="en-US" sz="900" dirty="0">
                        <a:effectLst/>
                        <a:latin typeface="Calibri" panose="020F0502020204030204" pitchFamily="34" charset="0"/>
                        <a:cs typeface="Times New Roman" panose="02020603050405020304" pitchFamily="18" charset="0"/>
                      </a:endParaRPr>
                    </a:p>
                  </a:txBody>
                  <a:tcPr marL="58861" marR="58861" marT="0" marB="0" anchor="b"/>
                </a:tc>
              </a:tr>
            </a:tbl>
          </a:graphicData>
        </a:graphic>
      </p:graphicFrame>
    </p:spTree>
    <p:extLst>
      <p:ext uri="{BB962C8B-B14F-4D97-AF65-F5344CB8AC3E}">
        <p14:creationId xmlns:p14="http://schemas.microsoft.com/office/powerpoint/2010/main" val="4271975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96619816-A2D7-46CC-A699-09973C8BAECC}" type="slidenum">
              <a:rPr lang="de-DE" smtClean="0"/>
              <a:t>2</a:t>
            </a:fld>
            <a:endParaRPr lang="de-DE"/>
          </a:p>
        </p:txBody>
      </p:sp>
      <p:sp>
        <p:nvSpPr>
          <p:cNvPr id="6" name="Rectangle 2"/>
          <p:cNvSpPr txBox="1">
            <a:spLocks noChangeArrowheads="1"/>
          </p:cNvSpPr>
          <p:nvPr/>
        </p:nvSpPr>
        <p:spPr>
          <a:xfrm>
            <a:off x="306388" y="360363"/>
            <a:ext cx="8229600" cy="427037"/>
          </a:xfrm>
          <a:prstGeom prst="rect">
            <a:avLst/>
          </a:prstGeom>
          <a:noFill/>
          <a:extLst>
            <a:ext uri="{909E8E84-426E-40DD-AFC4-6F175D3DCCD1}">
              <a14:hiddenFill xmlns:a14="http://schemas.microsoft.com/office/drawing/2010/main">
                <a:solidFill>
                  <a:srgbClr val="401D01"/>
                </a:solidFill>
              </a14:hiddenFill>
            </a:ex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altLang="de-DE" sz="2600" b="1" dirty="0" smtClean="0">
                <a:solidFill>
                  <a:srgbClr val="00519E"/>
                </a:solidFill>
                <a:latin typeface="Arial" panose="020B0604020202020204" pitchFamily="34" charset="0"/>
                <a:cs typeface="Arial" panose="020B0604020202020204" pitchFamily="34" charset="0"/>
              </a:rPr>
              <a:t>Overview</a:t>
            </a:r>
            <a:endParaRPr lang="de-DE" altLang="de-DE" sz="2600" b="1" dirty="0" smtClean="0">
              <a:solidFill>
                <a:srgbClr val="00519E"/>
              </a:solidFill>
              <a:latin typeface="Arial" panose="020B0604020202020204" pitchFamily="34" charset="0"/>
              <a:cs typeface="Arial" panose="020B0604020202020204" pitchFamily="34" charset="0"/>
            </a:endParaRPr>
          </a:p>
        </p:txBody>
      </p:sp>
      <p:sp>
        <p:nvSpPr>
          <p:cNvPr id="3" name="Rectángulo 2"/>
          <p:cNvSpPr/>
          <p:nvPr/>
        </p:nvSpPr>
        <p:spPr>
          <a:xfrm>
            <a:off x="338472" y="1196752"/>
            <a:ext cx="4572000" cy="369332"/>
          </a:xfrm>
          <a:prstGeom prst="rect">
            <a:avLst/>
          </a:prstGeom>
        </p:spPr>
        <p:txBody>
          <a:bodyPr>
            <a:spAutoFit/>
          </a:bodyPr>
          <a:lstStyle/>
          <a:p>
            <a:pPr>
              <a:spcBef>
                <a:spcPct val="50000"/>
              </a:spcBef>
            </a:pPr>
            <a:endParaRPr lang="de-DE" altLang="de-DE" dirty="0"/>
          </a:p>
        </p:txBody>
      </p:sp>
      <p:sp>
        <p:nvSpPr>
          <p:cNvPr id="12" name="Rectángulo 11"/>
          <p:cNvSpPr/>
          <p:nvPr/>
        </p:nvSpPr>
        <p:spPr>
          <a:xfrm>
            <a:off x="684056" y="1196753"/>
            <a:ext cx="7920392" cy="3323987"/>
          </a:xfrm>
          <a:prstGeom prst="rect">
            <a:avLst/>
          </a:prstGeom>
        </p:spPr>
        <p:txBody>
          <a:bodyPr wrap="square">
            <a:spAutoFit/>
          </a:bodyPr>
          <a:lstStyle/>
          <a:p>
            <a:pPr marL="285750" indent="-285750">
              <a:spcBef>
                <a:spcPct val="50000"/>
              </a:spcBef>
              <a:buFont typeface="Arial" panose="020B0604020202020204" pitchFamily="34" charset="0"/>
              <a:buChar char="•"/>
            </a:pPr>
            <a:r>
              <a:rPr lang="de-DE" altLang="de-DE" sz="2000" dirty="0" smtClean="0"/>
              <a:t>The Narrow pump project iin Wareham MA was designed initialy to be lined pit 13 pits and seven pulls</a:t>
            </a:r>
            <a:endParaRPr lang="de-DE" altLang="de-DE" sz="2000" dirty="0" smtClean="0"/>
          </a:p>
          <a:p>
            <a:pPr marL="285750" indent="-285750">
              <a:spcBef>
                <a:spcPct val="50000"/>
              </a:spcBef>
              <a:buFont typeface="Arial" panose="020B0604020202020204" pitchFamily="34" charset="0"/>
              <a:buChar char="•"/>
            </a:pPr>
            <a:r>
              <a:rPr lang="de-DE" altLang="de-DE" sz="2000" dirty="0" smtClean="0"/>
              <a:t>The liner was sent in 3 reels, the planed pulls were arranged to fit all the required liner in the reels.</a:t>
            </a:r>
            <a:endParaRPr lang="de-DE" altLang="de-DE" sz="2000" dirty="0" smtClean="0"/>
          </a:p>
          <a:p>
            <a:pPr marL="285750" indent="-285750">
              <a:spcBef>
                <a:spcPct val="50000"/>
              </a:spcBef>
              <a:buFont typeface="Arial" panose="020B0604020202020204" pitchFamily="34" charset="0"/>
              <a:buChar char="•"/>
            </a:pPr>
            <a:r>
              <a:rPr lang="de-DE" altLang="de-DE" sz="2000" dirty="0" smtClean="0"/>
              <a:t>Lining through the manhole at position 87+25 (pit 12) is posible, however some re-arrangements in the reels distribution and number of pulls is needed to accommodate the available material contained on the reels to successfully rehabilitate the whole length of the pipeline.</a:t>
            </a:r>
            <a:endParaRPr lang="de-DE" altLang="de-DE" sz="2000" dirty="0" smtClean="0"/>
          </a:p>
          <a:p>
            <a:pPr marL="285750" indent="-285750">
              <a:spcBef>
                <a:spcPct val="50000"/>
              </a:spcBef>
              <a:buFont typeface="Arial" panose="020B0604020202020204" pitchFamily="34" charset="0"/>
              <a:buChar char="•"/>
            </a:pPr>
            <a:r>
              <a:rPr lang="de-DE" altLang="de-DE" sz="2000" dirty="0" smtClean="0"/>
              <a:t>The original plan initially proposed is as follows</a:t>
            </a:r>
            <a:endParaRPr lang="de-DE" altLang="de-DE" sz="2000" dirty="0" smtClean="0"/>
          </a:p>
        </p:txBody>
      </p:sp>
    </p:spTree>
    <p:extLst>
      <p:ext uri="{BB962C8B-B14F-4D97-AF65-F5344CB8AC3E}">
        <p14:creationId xmlns:p14="http://schemas.microsoft.com/office/powerpoint/2010/main" val="3557979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96619816-A2D7-46CC-A699-09973C8BAECC}" type="slidenum">
              <a:rPr lang="de-DE" smtClean="0"/>
              <a:t>3</a:t>
            </a:fld>
            <a:endParaRPr lang="de-DE"/>
          </a:p>
        </p:txBody>
      </p:sp>
      <p:sp>
        <p:nvSpPr>
          <p:cNvPr id="6" name="Rectangle 2"/>
          <p:cNvSpPr txBox="1">
            <a:spLocks noChangeArrowheads="1"/>
          </p:cNvSpPr>
          <p:nvPr/>
        </p:nvSpPr>
        <p:spPr>
          <a:xfrm>
            <a:off x="306388" y="360363"/>
            <a:ext cx="8229600" cy="427037"/>
          </a:xfrm>
          <a:prstGeom prst="rect">
            <a:avLst/>
          </a:prstGeom>
          <a:noFill/>
          <a:extLst>
            <a:ext uri="{909E8E84-426E-40DD-AFC4-6F175D3DCCD1}">
              <a14:hiddenFill xmlns:a14="http://schemas.microsoft.com/office/drawing/2010/main">
                <a:solidFill>
                  <a:srgbClr val="401D01"/>
                </a:solidFill>
              </a14:hiddenFill>
            </a:ex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altLang="de-DE" sz="2600" b="1" dirty="0" smtClean="0">
                <a:solidFill>
                  <a:srgbClr val="00519E"/>
                </a:solidFill>
                <a:latin typeface="Arial" panose="020B0604020202020204" pitchFamily="34" charset="0"/>
                <a:cs typeface="Arial" panose="020B0604020202020204" pitchFamily="34" charset="0"/>
              </a:rPr>
              <a:t>Planned Pits</a:t>
            </a:r>
          </a:p>
        </p:txBody>
      </p:sp>
      <p:sp>
        <p:nvSpPr>
          <p:cNvPr id="3" name="Rectángulo 2"/>
          <p:cNvSpPr/>
          <p:nvPr/>
        </p:nvSpPr>
        <p:spPr>
          <a:xfrm>
            <a:off x="338472" y="1196752"/>
            <a:ext cx="4572000" cy="369332"/>
          </a:xfrm>
          <a:prstGeom prst="rect">
            <a:avLst/>
          </a:prstGeom>
        </p:spPr>
        <p:txBody>
          <a:bodyPr>
            <a:spAutoFit/>
          </a:bodyPr>
          <a:lstStyle/>
          <a:p>
            <a:pPr>
              <a:spcBef>
                <a:spcPct val="50000"/>
              </a:spcBef>
            </a:pPr>
            <a:endParaRPr lang="de-DE" altLang="de-DE" dirty="0"/>
          </a:p>
        </p:txBody>
      </p:sp>
      <p:sp>
        <p:nvSpPr>
          <p:cNvPr id="12" name="Rectángulo 11"/>
          <p:cNvSpPr/>
          <p:nvPr/>
        </p:nvSpPr>
        <p:spPr>
          <a:xfrm>
            <a:off x="684056" y="1196753"/>
            <a:ext cx="7920392" cy="5201424"/>
          </a:xfrm>
          <a:prstGeom prst="rect">
            <a:avLst/>
          </a:prstGeom>
        </p:spPr>
        <p:txBody>
          <a:bodyPr wrap="square">
            <a:spAutoFit/>
          </a:bodyPr>
          <a:lstStyle/>
          <a:p>
            <a:pPr marL="285750" indent="-285750">
              <a:spcBef>
                <a:spcPct val="50000"/>
              </a:spcBef>
              <a:buFont typeface="Arial" panose="020B0604020202020204" pitchFamily="34" charset="0"/>
              <a:buChar char="•"/>
            </a:pPr>
            <a:r>
              <a:rPr lang="de-DE" altLang="de-DE" sz="2000" dirty="0" smtClean="0"/>
              <a:t>The project </a:t>
            </a:r>
            <a:r>
              <a:rPr lang="de-DE" altLang="de-DE" sz="2000" dirty="0" smtClean="0"/>
              <a:t>initial plan contemplates </a:t>
            </a:r>
            <a:r>
              <a:rPr lang="de-DE" altLang="de-DE" sz="2000" dirty="0" smtClean="0"/>
              <a:t>13 pits in </a:t>
            </a:r>
            <a:r>
              <a:rPr lang="de-DE" altLang="de-DE" sz="2000" dirty="0" smtClean="0"/>
              <a:t>total:</a:t>
            </a:r>
            <a:endParaRPr lang="de-DE" altLang="de-DE" sz="2000" dirty="0" smtClean="0"/>
          </a:p>
          <a:p>
            <a:pPr marL="285750" indent="-285750">
              <a:spcBef>
                <a:spcPct val="50000"/>
              </a:spcBef>
              <a:buFont typeface="Arial" panose="020B0604020202020204" pitchFamily="34" charset="0"/>
              <a:buChar char="•"/>
            </a:pPr>
            <a:r>
              <a:rPr lang="de-DE" altLang="de-DE" sz="1600" dirty="0" smtClean="0"/>
              <a:t>Pit 1, sta 1+70, 90 degree bend</a:t>
            </a:r>
          </a:p>
          <a:p>
            <a:pPr marL="285750" indent="-285750">
              <a:spcBef>
                <a:spcPct val="50000"/>
              </a:spcBef>
              <a:buFont typeface="Arial" panose="020B0604020202020204" pitchFamily="34" charset="0"/>
              <a:buChar char="•"/>
            </a:pPr>
            <a:r>
              <a:rPr lang="de-DE" altLang="de-DE" sz="1600" dirty="0" smtClean="0"/>
              <a:t>Pit 2 sta approx. 3+15, air release valve</a:t>
            </a:r>
          </a:p>
          <a:p>
            <a:pPr marL="285750" indent="-285750">
              <a:spcBef>
                <a:spcPct val="50000"/>
              </a:spcBef>
              <a:buFont typeface="Arial" panose="020B0604020202020204" pitchFamily="34" charset="0"/>
              <a:buChar char="•"/>
            </a:pPr>
            <a:r>
              <a:rPr lang="de-DE" altLang="de-DE" sz="1600" dirty="0" smtClean="0"/>
              <a:t>Pit 3 sta </a:t>
            </a:r>
            <a:r>
              <a:rPr lang="de-DE" altLang="de-DE" sz="1600" dirty="0"/>
              <a:t>approx.</a:t>
            </a:r>
            <a:r>
              <a:rPr lang="de-DE" altLang="de-DE" sz="1600" dirty="0" smtClean="0"/>
              <a:t> 5+75, tie-in from Narrows restaurant</a:t>
            </a:r>
          </a:p>
          <a:p>
            <a:pPr marL="285750" indent="-285750">
              <a:spcBef>
                <a:spcPct val="50000"/>
              </a:spcBef>
              <a:buFont typeface="Arial" panose="020B0604020202020204" pitchFamily="34" charset="0"/>
              <a:buChar char="•"/>
            </a:pPr>
            <a:r>
              <a:rPr lang="de-DE" altLang="de-DE" sz="1600" dirty="0" smtClean="0"/>
              <a:t>Pit </a:t>
            </a:r>
            <a:r>
              <a:rPr lang="de-DE" altLang="de-DE" sz="1600" dirty="0"/>
              <a:t>4 sta approx. </a:t>
            </a:r>
            <a:r>
              <a:rPr lang="de-DE" altLang="de-DE" sz="1600" dirty="0" smtClean="0"/>
              <a:t>17+42, tie-in</a:t>
            </a:r>
          </a:p>
          <a:p>
            <a:pPr marL="285750" indent="-285750">
              <a:spcBef>
                <a:spcPct val="50000"/>
              </a:spcBef>
              <a:buFont typeface="Arial" panose="020B0604020202020204" pitchFamily="34" charset="0"/>
              <a:buChar char="•"/>
            </a:pPr>
            <a:r>
              <a:rPr lang="de-DE" altLang="de-DE" sz="1600" dirty="0" smtClean="0"/>
              <a:t>Pit </a:t>
            </a:r>
            <a:r>
              <a:rPr lang="de-DE" altLang="de-DE" sz="1600" dirty="0"/>
              <a:t>5 sta approx. </a:t>
            </a:r>
            <a:r>
              <a:rPr lang="de-DE" altLang="de-DE" sz="1600" dirty="0" smtClean="0"/>
              <a:t>28+68, tie-in from Indian Neck PS</a:t>
            </a:r>
          </a:p>
          <a:p>
            <a:pPr marL="285750" indent="-285750">
              <a:spcBef>
                <a:spcPct val="50000"/>
              </a:spcBef>
              <a:buFont typeface="Arial" panose="020B0604020202020204" pitchFamily="34" charset="0"/>
              <a:buChar char="•"/>
            </a:pPr>
            <a:r>
              <a:rPr lang="de-DE" altLang="de-DE" sz="1600" dirty="0" smtClean="0"/>
              <a:t>Pit 6 sta 32+16.5, 16“ to 18“ transition</a:t>
            </a:r>
          </a:p>
          <a:p>
            <a:pPr marL="285750" indent="-285750">
              <a:spcBef>
                <a:spcPct val="50000"/>
              </a:spcBef>
              <a:buFont typeface="Arial" panose="020B0604020202020204" pitchFamily="34" charset="0"/>
              <a:buChar char="•"/>
            </a:pPr>
            <a:r>
              <a:rPr lang="de-DE" altLang="de-DE" sz="1600" dirty="0" smtClean="0"/>
              <a:t>Pit </a:t>
            </a:r>
            <a:r>
              <a:rPr lang="de-DE" altLang="de-DE" sz="1600" dirty="0"/>
              <a:t>7 sta approx. </a:t>
            </a:r>
            <a:r>
              <a:rPr lang="de-DE" altLang="de-DE" sz="1600" dirty="0" smtClean="0"/>
              <a:t>37+20, tie-in</a:t>
            </a:r>
          </a:p>
          <a:p>
            <a:pPr marL="285750" indent="-285750">
              <a:spcBef>
                <a:spcPct val="50000"/>
              </a:spcBef>
              <a:buFont typeface="Arial" panose="020B0604020202020204" pitchFamily="34" charset="0"/>
              <a:buChar char="•"/>
            </a:pPr>
            <a:r>
              <a:rPr lang="de-DE" altLang="de-DE" sz="1600" dirty="0" smtClean="0"/>
              <a:t>Pit 8 sta </a:t>
            </a:r>
            <a:r>
              <a:rPr lang="de-DE" altLang="de-DE" sz="1600" dirty="0"/>
              <a:t>approx.</a:t>
            </a:r>
            <a:r>
              <a:rPr lang="de-DE" altLang="de-DE" sz="1600" dirty="0" smtClean="0"/>
              <a:t> 56+21, tie-in</a:t>
            </a:r>
          </a:p>
          <a:p>
            <a:pPr marL="285750" indent="-285750">
              <a:spcBef>
                <a:spcPct val="50000"/>
              </a:spcBef>
              <a:buFont typeface="Arial" panose="020B0604020202020204" pitchFamily="34" charset="0"/>
              <a:buChar char="•"/>
            </a:pPr>
            <a:r>
              <a:rPr lang="de-DE" altLang="de-DE" sz="1600" dirty="0"/>
              <a:t>Pit 9 sta approx</a:t>
            </a:r>
            <a:r>
              <a:rPr lang="de-DE" altLang="de-DE" sz="1600" dirty="0" smtClean="0"/>
              <a:t>. 69+38, tie-in</a:t>
            </a:r>
          </a:p>
          <a:p>
            <a:pPr marL="285750" indent="-285750">
              <a:spcBef>
                <a:spcPct val="50000"/>
              </a:spcBef>
              <a:buFont typeface="Arial" panose="020B0604020202020204" pitchFamily="34" charset="0"/>
              <a:buChar char="•"/>
            </a:pPr>
            <a:r>
              <a:rPr lang="de-DE" altLang="de-DE" sz="1600" dirty="0" smtClean="0"/>
              <a:t>Pit 10 sta approx 70+03 to 70+08, air release valve, tie-in</a:t>
            </a:r>
          </a:p>
          <a:p>
            <a:pPr marL="285750" indent="-285750">
              <a:spcBef>
                <a:spcPct val="50000"/>
              </a:spcBef>
              <a:buFont typeface="Arial" panose="020B0604020202020204" pitchFamily="34" charset="0"/>
              <a:buChar char="•"/>
            </a:pPr>
            <a:r>
              <a:rPr lang="de-DE" altLang="de-DE" sz="1600" dirty="0" smtClean="0"/>
              <a:t>Pit 11 sta approx 83+63, tie-in</a:t>
            </a:r>
          </a:p>
          <a:p>
            <a:pPr marL="285750" indent="-285750">
              <a:spcBef>
                <a:spcPct val="50000"/>
              </a:spcBef>
              <a:buFont typeface="Arial" panose="020B0604020202020204" pitchFamily="34" charset="0"/>
              <a:buChar char="•"/>
            </a:pPr>
            <a:r>
              <a:rPr lang="de-DE" altLang="de-DE" sz="1600" dirty="0" smtClean="0"/>
              <a:t>Pit 12 sta 87+25, manhole</a:t>
            </a:r>
          </a:p>
          <a:p>
            <a:pPr marL="285750" indent="-285750">
              <a:spcBef>
                <a:spcPct val="50000"/>
              </a:spcBef>
              <a:buFont typeface="Arial" panose="020B0604020202020204" pitchFamily="34" charset="0"/>
              <a:buChar char="•"/>
            </a:pPr>
            <a:r>
              <a:rPr lang="de-DE" altLang="de-DE" sz="1600" dirty="0" smtClean="0"/>
              <a:t>Pit 13 sta 93+22, end of liner</a:t>
            </a:r>
          </a:p>
        </p:txBody>
      </p:sp>
    </p:spTree>
    <p:extLst>
      <p:ext uri="{BB962C8B-B14F-4D97-AF65-F5344CB8AC3E}">
        <p14:creationId xmlns:p14="http://schemas.microsoft.com/office/powerpoint/2010/main" val="1596352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96619816-A2D7-46CC-A699-09973C8BAECC}" type="slidenum">
              <a:rPr lang="de-DE" smtClean="0"/>
              <a:t>4</a:t>
            </a:fld>
            <a:endParaRPr lang="de-DE"/>
          </a:p>
        </p:txBody>
      </p:sp>
      <p:sp>
        <p:nvSpPr>
          <p:cNvPr id="6" name="Rectangle 2"/>
          <p:cNvSpPr txBox="1">
            <a:spLocks noChangeArrowheads="1"/>
          </p:cNvSpPr>
          <p:nvPr/>
        </p:nvSpPr>
        <p:spPr>
          <a:xfrm>
            <a:off x="306388" y="360363"/>
            <a:ext cx="8229600" cy="427037"/>
          </a:xfrm>
          <a:prstGeom prst="rect">
            <a:avLst/>
          </a:prstGeom>
          <a:noFill/>
          <a:extLst>
            <a:ext uri="{909E8E84-426E-40DD-AFC4-6F175D3DCCD1}">
              <a14:hiddenFill xmlns:a14="http://schemas.microsoft.com/office/drawing/2010/main">
                <a:solidFill>
                  <a:srgbClr val="401D01"/>
                </a:solidFill>
              </a14:hiddenFill>
            </a:ex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altLang="de-DE" sz="2600" b="1" dirty="0" smtClean="0">
                <a:solidFill>
                  <a:srgbClr val="00519E"/>
                </a:solidFill>
                <a:latin typeface="Arial" panose="020B0604020202020204" pitchFamily="34" charset="0"/>
                <a:cs typeface="Arial" panose="020B0604020202020204" pitchFamily="34" charset="0"/>
              </a:rPr>
              <a:t>Liner </a:t>
            </a:r>
            <a:r>
              <a:rPr lang="de-DE" altLang="de-DE" sz="2600" b="1" dirty="0" smtClean="0">
                <a:solidFill>
                  <a:srgbClr val="00519E"/>
                </a:solidFill>
                <a:latin typeface="Arial" panose="020B0604020202020204" pitchFamily="34" charset="0"/>
                <a:cs typeface="Arial" panose="020B0604020202020204" pitchFamily="34" charset="0"/>
              </a:rPr>
              <a:t>reels (initial plan)</a:t>
            </a:r>
            <a:endParaRPr lang="de-DE" altLang="de-DE" sz="2600" b="1" dirty="0" smtClean="0">
              <a:solidFill>
                <a:srgbClr val="00519E"/>
              </a:solidFill>
              <a:latin typeface="Arial" panose="020B0604020202020204" pitchFamily="34" charset="0"/>
              <a:cs typeface="Arial" panose="020B0604020202020204" pitchFamily="34" charset="0"/>
            </a:endParaRPr>
          </a:p>
        </p:txBody>
      </p:sp>
      <p:sp>
        <p:nvSpPr>
          <p:cNvPr id="3" name="Rectángulo 2"/>
          <p:cNvSpPr/>
          <p:nvPr/>
        </p:nvSpPr>
        <p:spPr>
          <a:xfrm>
            <a:off x="338472" y="1196752"/>
            <a:ext cx="4572000" cy="369332"/>
          </a:xfrm>
          <a:prstGeom prst="rect">
            <a:avLst/>
          </a:prstGeom>
        </p:spPr>
        <p:txBody>
          <a:bodyPr>
            <a:spAutoFit/>
          </a:bodyPr>
          <a:lstStyle/>
          <a:p>
            <a:pPr>
              <a:spcBef>
                <a:spcPct val="50000"/>
              </a:spcBef>
            </a:pPr>
            <a:endParaRPr lang="de-DE" altLang="de-DE" dirty="0"/>
          </a:p>
        </p:txBody>
      </p:sp>
      <p:sp>
        <p:nvSpPr>
          <p:cNvPr id="12" name="Rectángulo 11"/>
          <p:cNvSpPr/>
          <p:nvPr/>
        </p:nvSpPr>
        <p:spPr>
          <a:xfrm>
            <a:off x="684056" y="1196753"/>
            <a:ext cx="7920392" cy="3477875"/>
          </a:xfrm>
          <a:prstGeom prst="rect">
            <a:avLst/>
          </a:prstGeom>
        </p:spPr>
        <p:txBody>
          <a:bodyPr wrap="square">
            <a:spAutoFit/>
          </a:bodyPr>
          <a:lstStyle/>
          <a:p>
            <a:pPr marL="285750" indent="-285750">
              <a:spcBef>
                <a:spcPct val="50000"/>
              </a:spcBef>
              <a:buFont typeface="Arial" panose="020B0604020202020204" pitchFamily="34" charset="0"/>
              <a:buChar char="•"/>
            </a:pPr>
            <a:r>
              <a:rPr lang="de-DE" altLang="de-DE" sz="2000" dirty="0" smtClean="0"/>
              <a:t>The liner was shipped </a:t>
            </a:r>
            <a:r>
              <a:rPr lang="de-DE" altLang="de-DE" sz="2000" dirty="0" smtClean="0"/>
              <a:t>in</a:t>
            </a:r>
            <a:r>
              <a:rPr lang="de-DE" altLang="de-DE" sz="2000" dirty="0" smtClean="0"/>
              <a:t> </a:t>
            </a:r>
            <a:r>
              <a:rPr lang="de-DE" altLang="de-DE" sz="2000" dirty="0" smtClean="0"/>
              <a:t>three T-600 reels (6m)</a:t>
            </a:r>
          </a:p>
          <a:p>
            <a:pPr marL="285750" indent="-285750">
              <a:spcBef>
                <a:spcPct val="50000"/>
              </a:spcBef>
              <a:buFont typeface="Arial" panose="020B0604020202020204" pitchFamily="34" charset="0"/>
              <a:buChar char="•"/>
            </a:pPr>
            <a:r>
              <a:rPr lang="de-DE" altLang="de-DE" sz="2000" dirty="0" smtClean="0"/>
              <a:t>Reel 1 with 3,207.00 LF of 18“ liner</a:t>
            </a:r>
          </a:p>
          <a:p>
            <a:pPr marL="285750" indent="-285750">
              <a:spcBef>
                <a:spcPct val="50000"/>
              </a:spcBef>
              <a:buFont typeface="Arial" panose="020B0604020202020204" pitchFamily="34" charset="0"/>
              <a:buChar char="•"/>
            </a:pPr>
            <a:r>
              <a:rPr lang="de-DE" altLang="de-DE" sz="2000" dirty="0" smtClean="0"/>
              <a:t>Reel 2 with 3,083.00 Lf of 18“ liner</a:t>
            </a:r>
          </a:p>
          <a:p>
            <a:pPr marL="285750" indent="-285750">
              <a:spcBef>
                <a:spcPct val="50000"/>
              </a:spcBef>
              <a:buFont typeface="Arial" panose="020B0604020202020204" pitchFamily="34" charset="0"/>
              <a:buChar char="•"/>
            </a:pPr>
            <a:r>
              <a:rPr lang="de-DE" altLang="de-DE" sz="2000" dirty="0" smtClean="0"/>
              <a:t>Reel 3 with 3,182.00 LF 16“ liner</a:t>
            </a:r>
          </a:p>
          <a:p>
            <a:pPr marL="285750" indent="-285750">
              <a:spcBef>
                <a:spcPct val="50000"/>
              </a:spcBef>
              <a:buFont typeface="Arial" panose="020B0604020202020204" pitchFamily="34" charset="0"/>
              <a:buChar char="•"/>
            </a:pPr>
            <a:r>
              <a:rPr lang="de-DE" altLang="de-DE" sz="2000" dirty="0"/>
              <a:t>Reel 1 must be used to line the section between pit 8 and pit 12 </a:t>
            </a:r>
            <a:endParaRPr lang="de-DE" altLang="de-DE" sz="1600" dirty="0"/>
          </a:p>
          <a:p>
            <a:pPr marL="285750" indent="-285750">
              <a:spcBef>
                <a:spcPct val="50000"/>
              </a:spcBef>
              <a:buFont typeface="Arial" panose="020B0604020202020204" pitchFamily="34" charset="0"/>
              <a:buChar char="•"/>
            </a:pPr>
            <a:r>
              <a:rPr lang="de-DE" altLang="de-DE" sz="2000" dirty="0" smtClean="0"/>
              <a:t>Reel 2 must be used to line the section between pit 6 to pit 8 and the section between pit 12 and pit 13</a:t>
            </a:r>
          </a:p>
          <a:p>
            <a:pPr marL="285750" indent="-285750">
              <a:spcBef>
                <a:spcPct val="50000"/>
              </a:spcBef>
              <a:buFont typeface="Arial" panose="020B0604020202020204" pitchFamily="34" charset="0"/>
              <a:buChar char="•"/>
            </a:pPr>
            <a:r>
              <a:rPr lang="de-DE" altLang="de-DE" sz="2000" dirty="0"/>
              <a:t>Reel 3 must be used to line the section between pit 1 and pit 6</a:t>
            </a:r>
          </a:p>
        </p:txBody>
      </p:sp>
    </p:spTree>
    <p:extLst>
      <p:ext uri="{BB962C8B-B14F-4D97-AF65-F5344CB8AC3E}">
        <p14:creationId xmlns:p14="http://schemas.microsoft.com/office/powerpoint/2010/main" val="3212753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96619816-A2D7-46CC-A699-09973C8BAECC}" type="slidenum">
              <a:rPr lang="de-DE" smtClean="0"/>
              <a:pPr/>
              <a:t>5</a:t>
            </a:fld>
            <a:endParaRPr lang="de-DE" dirty="0"/>
          </a:p>
        </p:txBody>
      </p:sp>
      <p:sp>
        <p:nvSpPr>
          <p:cNvPr id="4" name="Rectangle 2"/>
          <p:cNvSpPr txBox="1">
            <a:spLocks noChangeArrowheads="1"/>
          </p:cNvSpPr>
          <p:nvPr/>
        </p:nvSpPr>
        <p:spPr>
          <a:xfrm>
            <a:off x="314325" y="211372"/>
            <a:ext cx="8229600" cy="427037"/>
          </a:xfrm>
          <a:prstGeom prst="rect">
            <a:avLst/>
          </a:prstGeom>
          <a:noFill/>
          <a:extLst>
            <a:ext uri="{909E8E84-426E-40DD-AFC4-6F175D3DCCD1}">
              <a14:hiddenFill xmlns:a14="http://schemas.microsoft.com/office/drawing/2010/main">
                <a:solidFill>
                  <a:srgbClr val="401D01"/>
                </a:solidFill>
              </a14:hiddenFill>
            </a:ex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altLang="de-DE" sz="2600" b="1" dirty="0" smtClean="0">
                <a:solidFill>
                  <a:srgbClr val="00519E"/>
                </a:solidFill>
                <a:latin typeface="Arial" panose="020B0604020202020204" pitchFamily="34" charset="0"/>
                <a:cs typeface="Arial" panose="020B0604020202020204" pitchFamily="34" charset="0"/>
              </a:rPr>
              <a:t>Liner </a:t>
            </a:r>
            <a:r>
              <a:rPr lang="de-DE" altLang="de-DE" sz="2600" b="1" dirty="0" smtClean="0">
                <a:solidFill>
                  <a:srgbClr val="00519E"/>
                </a:solidFill>
                <a:latin typeface="Arial" panose="020B0604020202020204" pitchFamily="34" charset="0"/>
                <a:cs typeface="Arial" panose="020B0604020202020204" pitchFamily="34" charset="0"/>
              </a:rPr>
              <a:t>reels (initial plan)</a:t>
            </a:r>
            <a:endParaRPr lang="de-DE" altLang="de-DE" sz="2600" b="1" dirty="0" smtClean="0">
              <a:solidFill>
                <a:srgbClr val="00519E"/>
              </a:solidFill>
              <a:latin typeface="Arial" panose="020B0604020202020204" pitchFamily="34" charset="0"/>
              <a:cs typeface="Arial" panose="020B0604020202020204" pitchFamily="34" charset="0"/>
            </a:endParaRPr>
          </a:p>
        </p:txBody>
      </p:sp>
      <p:pic>
        <p:nvPicPr>
          <p:cNvPr id="9" name="Imagen 8"/>
          <p:cNvPicPr>
            <a:picLocks noChangeAspect="1"/>
          </p:cNvPicPr>
          <p:nvPr/>
        </p:nvPicPr>
        <p:blipFill>
          <a:blip r:embed="rId2"/>
          <a:stretch>
            <a:fillRect/>
          </a:stretch>
        </p:blipFill>
        <p:spPr>
          <a:xfrm>
            <a:off x="0" y="736129"/>
            <a:ext cx="9144000" cy="4200059"/>
          </a:xfrm>
          <a:prstGeom prst="rect">
            <a:avLst/>
          </a:prstGeom>
        </p:spPr>
      </p:pic>
      <p:sp>
        <p:nvSpPr>
          <p:cNvPr id="2" name="Rectángulo 1"/>
          <p:cNvSpPr/>
          <p:nvPr/>
        </p:nvSpPr>
        <p:spPr>
          <a:xfrm>
            <a:off x="539552" y="764704"/>
            <a:ext cx="2448272" cy="4896544"/>
          </a:xfrm>
          <a:prstGeom prst="rect">
            <a:avLst/>
          </a:prstGeom>
          <a:solidFill>
            <a:schemeClr val="accent6">
              <a:lumMod val="20000"/>
              <a:lumOff val="80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r>
              <a:rPr lang="en-US" dirty="0" smtClean="0">
                <a:solidFill>
                  <a:schemeClr val="tx1"/>
                </a:solidFill>
              </a:rPr>
              <a:t>Reel 3</a:t>
            </a:r>
            <a:endParaRPr lang="en-US" dirty="0">
              <a:solidFill>
                <a:schemeClr val="tx1"/>
              </a:solidFill>
            </a:endParaRPr>
          </a:p>
        </p:txBody>
      </p:sp>
      <p:sp>
        <p:nvSpPr>
          <p:cNvPr id="6" name="Rectángulo 5"/>
          <p:cNvSpPr/>
          <p:nvPr/>
        </p:nvSpPr>
        <p:spPr>
          <a:xfrm>
            <a:off x="2995861" y="764704"/>
            <a:ext cx="1864171" cy="4896544"/>
          </a:xfrm>
          <a:prstGeom prst="rect">
            <a:avLst/>
          </a:prstGeom>
          <a:solidFill>
            <a:srgbClr val="0070C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r>
              <a:rPr lang="en-US" dirty="0" smtClean="0">
                <a:solidFill>
                  <a:schemeClr val="tx1"/>
                </a:solidFill>
              </a:rPr>
              <a:t>Reel 2</a:t>
            </a:r>
            <a:endParaRPr lang="en-US" dirty="0">
              <a:solidFill>
                <a:schemeClr val="tx1"/>
              </a:solidFill>
            </a:endParaRPr>
          </a:p>
        </p:txBody>
      </p:sp>
      <p:sp>
        <p:nvSpPr>
          <p:cNvPr id="7" name="Rectángulo 6"/>
          <p:cNvSpPr/>
          <p:nvPr/>
        </p:nvSpPr>
        <p:spPr>
          <a:xfrm>
            <a:off x="7380312" y="764704"/>
            <a:ext cx="504056" cy="4896544"/>
          </a:xfrm>
          <a:prstGeom prst="rect">
            <a:avLst/>
          </a:prstGeom>
          <a:solidFill>
            <a:srgbClr val="0070C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r>
              <a:rPr lang="en-US" dirty="0" smtClean="0">
                <a:solidFill>
                  <a:schemeClr val="tx1"/>
                </a:solidFill>
              </a:rPr>
              <a:t>Reel 2</a:t>
            </a:r>
          </a:p>
        </p:txBody>
      </p:sp>
      <p:sp>
        <p:nvSpPr>
          <p:cNvPr id="8" name="Rectángulo 7"/>
          <p:cNvSpPr/>
          <p:nvPr/>
        </p:nvSpPr>
        <p:spPr>
          <a:xfrm>
            <a:off x="4860032" y="764704"/>
            <a:ext cx="2520279" cy="4896544"/>
          </a:xfrm>
          <a:prstGeom prst="rect">
            <a:avLst/>
          </a:prstGeom>
          <a:solidFill>
            <a:schemeClr val="accent3">
              <a:lumMod val="60000"/>
              <a:lumOff val="40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r>
              <a:rPr lang="en-US" dirty="0" smtClean="0">
                <a:solidFill>
                  <a:schemeClr val="tx1"/>
                </a:solidFill>
              </a:rPr>
              <a:t>Reel 1</a:t>
            </a:r>
            <a:endParaRPr lang="en-US" dirty="0">
              <a:solidFill>
                <a:schemeClr val="tx1"/>
              </a:solidFill>
            </a:endParaRPr>
          </a:p>
        </p:txBody>
      </p:sp>
    </p:spTree>
    <p:extLst>
      <p:ext uri="{BB962C8B-B14F-4D97-AF65-F5344CB8AC3E}">
        <p14:creationId xmlns:p14="http://schemas.microsoft.com/office/powerpoint/2010/main" val="333269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96619816-A2D7-46CC-A699-09973C8BAECC}" type="slidenum">
              <a:rPr lang="de-DE" smtClean="0"/>
              <a:t>6</a:t>
            </a:fld>
            <a:endParaRPr lang="de-DE"/>
          </a:p>
        </p:txBody>
      </p:sp>
      <p:sp>
        <p:nvSpPr>
          <p:cNvPr id="6" name="Rectangle 2"/>
          <p:cNvSpPr txBox="1">
            <a:spLocks noChangeArrowheads="1"/>
          </p:cNvSpPr>
          <p:nvPr/>
        </p:nvSpPr>
        <p:spPr>
          <a:xfrm>
            <a:off x="306388" y="360363"/>
            <a:ext cx="8229600" cy="427037"/>
          </a:xfrm>
          <a:prstGeom prst="rect">
            <a:avLst/>
          </a:prstGeom>
          <a:noFill/>
          <a:extLst>
            <a:ext uri="{909E8E84-426E-40DD-AFC4-6F175D3DCCD1}">
              <a14:hiddenFill xmlns:a14="http://schemas.microsoft.com/office/drawing/2010/main">
                <a:solidFill>
                  <a:srgbClr val="401D01"/>
                </a:solidFill>
              </a14:hiddenFill>
            </a:ex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altLang="de-DE" sz="2600" b="1" dirty="0" smtClean="0">
                <a:solidFill>
                  <a:srgbClr val="00519E"/>
                </a:solidFill>
                <a:latin typeface="Arial" panose="020B0604020202020204" pitchFamily="34" charset="0"/>
                <a:cs typeface="Arial" panose="020B0604020202020204" pitchFamily="34" charset="0"/>
              </a:rPr>
              <a:t>Planned pulls and </a:t>
            </a:r>
            <a:r>
              <a:rPr lang="de-DE" altLang="de-DE" sz="2600" b="1" dirty="0" smtClean="0">
                <a:solidFill>
                  <a:srgbClr val="00519E"/>
                </a:solidFill>
                <a:latin typeface="Arial" panose="020B0604020202020204" pitchFamily="34" charset="0"/>
                <a:cs typeface="Arial" panose="020B0604020202020204" pitchFamily="34" charset="0"/>
              </a:rPr>
              <a:t>phases (initial plan, 7 pulls)</a:t>
            </a:r>
            <a:endParaRPr lang="de-DE" altLang="de-DE" sz="2600" b="1" dirty="0" smtClean="0">
              <a:solidFill>
                <a:srgbClr val="00519E"/>
              </a:solidFill>
              <a:latin typeface="Arial" panose="020B0604020202020204" pitchFamily="34" charset="0"/>
              <a:cs typeface="Arial" panose="020B0604020202020204" pitchFamily="34" charset="0"/>
            </a:endParaRPr>
          </a:p>
        </p:txBody>
      </p:sp>
      <p:sp>
        <p:nvSpPr>
          <p:cNvPr id="3" name="Rectángulo 2"/>
          <p:cNvSpPr/>
          <p:nvPr/>
        </p:nvSpPr>
        <p:spPr>
          <a:xfrm>
            <a:off x="338472" y="1196752"/>
            <a:ext cx="4572000" cy="369332"/>
          </a:xfrm>
          <a:prstGeom prst="rect">
            <a:avLst/>
          </a:prstGeom>
        </p:spPr>
        <p:txBody>
          <a:bodyPr>
            <a:spAutoFit/>
          </a:bodyPr>
          <a:lstStyle/>
          <a:p>
            <a:pPr>
              <a:spcBef>
                <a:spcPct val="50000"/>
              </a:spcBef>
            </a:pPr>
            <a:endParaRPr lang="de-DE" altLang="de-DE" dirty="0"/>
          </a:p>
        </p:txBody>
      </p:sp>
      <p:sp>
        <p:nvSpPr>
          <p:cNvPr id="12" name="Rectángulo 11"/>
          <p:cNvSpPr/>
          <p:nvPr/>
        </p:nvSpPr>
        <p:spPr>
          <a:xfrm>
            <a:off x="684056" y="1196753"/>
            <a:ext cx="7920392" cy="769441"/>
          </a:xfrm>
          <a:prstGeom prst="rect">
            <a:avLst/>
          </a:prstGeom>
        </p:spPr>
        <p:txBody>
          <a:bodyPr wrap="square">
            <a:spAutoFit/>
          </a:bodyPr>
          <a:lstStyle/>
          <a:p>
            <a:pPr marL="285750" indent="-285750">
              <a:spcBef>
                <a:spcPct val="50000"/>
              </a:spcBef>
              <a:buFont typeface="Arial" panose="020B0604020202020204" pitchFamily="34" charset="0"/>
              <a:buChar char="•"/>
            </a:pPr>
            <a:r>
              <a:rPr lang="de-DE" altLang="de-DE" sz="2000" dirty="0" smtClean="0"/>
              <a:t>The calculated pulling forces are the following:</a:t>
            </a:r>
          </a:p>
          <a:p>
            <a:pPr marL="285750" indent="-285750">
              <a:spcBef>
                <a:spcPct val="50000"/>
              </a:spcBef>
              <a:buFont typeface="Arial" panose="020B0604020202020204" pitchFamily="34" charset="0"/>
              <a:buChar char="•"/>
            </a:pPr>
            <a:endParaRPr lang="de-DE" altLang="de-DE" sz="1600" dirty="0" smtClean="0"/>
          </a:p>
        </p:txBody>
      </p:sp>
      <p:graphicFrame>
        <p:nvGraphicFramePr>
          <p:cNvPr id="7" name="Tabla 6"/>
          <p:cNvGraphicFramePr>
            <a:graphicFrameLocks noGrp="1"/>
          </p:cNvGraphicFramePr>
          <p:nvPr>
            <p:extLst>
              <p:ext uri="{D42A27DB-BD31-4B8C-83A1-F6EECF244321}">
                <p14:modId xmlns:p14="http://schemas.microsoft.com/office/powerpoint/2010/main" val="1420325560"/>
              </p:ext>
            </p:extLst>
          </p:nvPr>
        </p:nvGraphicFramePr>
        <p:xfrm>
          <a:off x="457200" y="2021058"/>
          <a:ext cx="8229600" cy="3684247"/>
        </p:xfrm>
        <a:graphic>
          <a:graphicData uri="http://schemas.openxmlformats.org/drawingml/2006/table">
            <a:tbl>
              <a:tblPr firstRow="1" firstCol="1" bandRow="1">
                <a:tableStyleId>{5C22544A-7EE6-4342-B048-85BDC9FD1C3A}</a:tableStyleId>
              </a:tblPr>
              <a:tblGrid>
                <a:gridCol w="561747"/>
                <a:gridCol w="456709"/>
                <a:gridCol w="1088097"/>
                <a:gridCol w="1104770"/>
                <a:gridCol w="1086045"/>
                <a:gridCol w="1057957"/>
                <a:gridCol w="1057957"/>
                <a:gridCol w="908159"/>
                <a:gridCol w="908159"/>
              </a:tblGrid>
              <a:tr h="307929">
                <a:tc>
                  <a:txBody>
                    <a:bodyPr/>
                    <a:lstStyle/>
                    <a:p>
                      <a:pPr marL="0" marR="0">
                        <a:lnSpc>
                          <a:spcPct val="107000"/>
                        </a:lnSpc>
                        <a:spcBef>
                          <a:spcPts val="0"/>
                        </a:spcBef>
                        <a:spcAft>
                          <a:spcPts val="0"/>
                        </a:spcAft>
                      </a:pPr>
                      <a:r>
                        <a:rPr lang="en-US" sz="900" dirty="0">
                          <a:effectLst/>
                        </a:rPr>
                        <a:t>Phase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nSpc>
                          <a:spcPct val="107000"/>
                        </a:lnSpc>
                        <a:spcBef>
                          <a:spcPts val="0"/>
                        </a:spcBef>
                        <a:spcAft>
                          <a:spcPts val="0"/>
                        </a:spcAft>
                      </a:pPr>
                      <a:r>
                        <a:rPr lang="en-US" sz="900" dirty="0" smtClean="0">
                          <a:effectLst/>
                        </a:rPr>
                        <a:t>Pull</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nSpc>
                          <a:spcPct val="107000"/>
                        </a:lnSpc>
                        <a:spcBef>
                          <a:spcPts val="0"/>
                        </a:spcBef>
                        <a:spcAft>
                          <a:spcPts val="0"/>
                        </a:spcAft>
                      </a:pPr>
                      <a:r>
                        <a:rPr lang="en-US" sz="900" smtClean="0">
                          <a:effectLst/>
                        </a:rPr>
                        <a:t>Reel to be used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nSpc>
                          <a:spcPct val="107000"/>
                        </a:lnSpc>
                        <a:spcBef>
                          <a:spcPts val="0"/>
                        </a:spcBef>
                        <a:spcAft>
                          <a:spcPts val="0"/>
                        </a:spcAft>
                      </a:pPr>
                      <a:r>
                        <a:rPr lang="en-US" sz="900">
                          <a:effectLst/>
                        </a:rPr>
                        <a:t>Launching pit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nSpc>
                          <a:spcPct val="107000"/>
                        </a:lnSpc>
                        <a:spcBef>
                          <a:spcPts val="0"/>
                        </a:spcBef>
                        <a:spcAft>
                          <a:spcPts val="0"/>
                        </a:spcAft>
                      </a:pPr>
                      <a:r>
                        <a:rPr lang="en-US" sz="900">
                          <a:effectLst/>
                        </a:rPr>
                        <a:t>Receving pit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nSpc>
                          <a:spcPct val="107000"/>
                        </a:lnSpc>
                        <a:spcBef>
                          <a:spcPts val="0"/>
                        </a:spcBef>
                        <a:spcAft>
                          <a:spcPts val="0"/>
                        </a:spcAft>
                      </a:pPr>
                      <a:r>
                        <a:rPr lang="en-US" sz="900">
                          <a:effectLst/>
                        </a:rPr>
                        <a:t>Length [ft]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nSpc>
                          <a:spcPct val="107000"/>
                        </a:lnSpc>
                        <a:spcBef>
                          <a:spcPts val="0"/>
                        </a:spcBef>
                        <a:spcAft>
                          <a:spcPts val="0"/>
                        </a:spcAft>
                      </a:pPr>
                      <a:r>
                        <a:rPr lang="en-US" sz="900">
                          <a:effectLst/>
                        </a:rPr>
                        <a:t>Comments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nSpc>
                          <a:spcPct val="107000"/>
                        </a:lnSpc>
                        <a:spcBef>
                          <a:spcPts val="0"/>
                        </a:spcBef>
                        <a:spcAft>
                          <a:spcPts val="0"/>
                        </a:spcAft>
                      </a:pPr>
                      <a:r>
                        <a:rPr lang="en-US" sz="900">
                          <a:effectLst/>
                        </a:rPr>
                        <a:t>Pulling force [ton]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nSpc>
                          <a:spcPct val="107000"/>
                        </a:lnSpc>
                        <a:spcBef>
                          <a:spcPts val="0"/>
                        </a:spcBef>
                        <a:spcAft>
                          <a:spcPts val="0"/>
                        </a:spcAft>
                      </a:pPr>
                      <a:r>
                        <a:rPr lang="en-US" sz="900">
                          <a:effectLst/>
                        </a:rPr>
                        <a:t>Pulling Force [lbs]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r>
              <a:tr h="327004">
                <a:tc rowSpan="3">
                  <a:txBody>
                    <a:bodyPr/>
                    <a:lstStyle/>
                    <a:p>
                      <a:pPr marL="0" marR="0" algn="ctr">
                        <a:lnSpc>
                          <a:spcPct val="107000"/>
                        </a:lnSpc>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Pit 10, Air release valve @ (70+03)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Pit 8, Tie-in</a:t>
                      </a:r>
                      <a:br>
                        <a:rPr lang="en-US" sz="900">
                          <a:effectLst/>
                        </a:rPr>
                      </a:br>
                      <a:r>
                        <a:rPr lang="en-US" sz="900">
                          <a:effectLst/>
                        </a:rPr>
                        <a:t>(56+21)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       1,382.00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2 x 5 vert bends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2.24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4,941.91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r>
              <a:tr h="490506">
                <a:tc vMerge="1">
                  <a:txBody>
                    <a:bodyPr/>
                    <a:lstStyle/>
                    <a:p>
                      <a:endParaRPr lang="en-US"/>
                    </a:p>
                  </a:txBody>
                  <a:tcPr/>
                </a:tc>
                <a:tc>
                  <a:txBody>
                    <a:bodyPr/>
                    <a:lstStyle/>
                    <a:p>
                      <a:pPr marL="0" marR="0" algn="ctr">
                        <a:lnSpc>
                          <a:spcPct val="107000"/>
                        </a:lnSpc>
                        <a:spcBef>
                          <a:spcPts val="0"/>
                        </a:spcBef>
                        <a:spcAft>
                          <a:spcPts val="0"/>
                        </a:spcAft>
                      </a:pPr>
                      <a:r>
                        <a:rPr lang="en-US" sz="900">
                          <a:effectLst/>
                        </a:rPr>
                        <a:t>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Pit 10, Air release valve @ (70+08)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Pit 12, Blowdown manhole</a:t>
                      </a:r>
                      <a:br>
                        <a:rPr lang="en-US" sz="900">
                          <a:effectLst/>
                        </a:rPr>
                      </a:br>
                      <a:r>
                        <a:rPr lang="en-US" sz="900">
                          <a:effectLst/>
                        </a:rPr>
                        <a:t>(87+25)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       1,717.00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2 x 11° vert bend</a:t>
                      </a:r>
                      <a:br>
                        <a:rPr lang="en-US" sz="900">
                          <a:effectLst/>
                        </a:rPr>
                      </a:br>
                      <a:r>
                        <a:rPr lang="en-US" sz="900">
                          <a:effectLst/>
                        </a:rPr>
                        <a:t>1 x 15° hor bend</a:t>
                      </a:r>
                      <a:br>
                        <a:rPr lang="en-US" sz="900">
                          <a:effectLst/>
                        </a:rPr>
                      </a:br>
                      <a:r>
                        <a:rPr lang="en-US" sz="900">
                          <a:effectLst/>
                        </a:rPr>
                        <a:t>2 x 45° hor bend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gn="ctr">
                        <a:lnSpc>
                          <a:spcPct val="107000"/>
                        </a:lnSpc>
                        <a:spcBef>
                          <a:spcPts val="0"/>
                        </a:spcBef>
                        <a:spcAft>
                          <a:spcPts val="0"/>
                        </a:spcAft>
                      </a:pPr>
                      <a:r>
                        <a:rPr lang="en-US" sz="900">
                          <a:effectLst/>
                        </a:rPr>
                        <a:t>3.73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8,223.14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r>
              <a:tr h="490506">
                <a:tc vMerge="1">
                  <a:txBody>
                    <a:bodyPr/>
                    <a:lstStyle/>
                    <a:p>
                      <a:endParaRPr lang="en-US"/>
                    </a:p>
                  </a:txBody>
                  <a:tcPr/>
                </a:tc>
                <a:tc>
                  <a:txBody>
                    <a:bodyPr/>
                    <a:lstStyle/>
                    <a:p>
                      <a:pPr marL="0" marR="0" algn="ctr">
                        <a:lnSpc>
                          <a:spcPct val="107000"/>
                        </a:lnSpc>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dirty="0">
                          <a:effectLst/>
                        </a:rPr>
                        <a:t>Pit 13, End of Liner @ (</a:t>
                      </a:r>
                      <a:r>
                        <a:rPr lang="en-US" sz="900" dirty="0" smtClean="0">
                          <a:effectLst/>
                        </a:rPr>
                        <a:t>93+22)</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Pit 12, Blowdown manhole</a:t>
                      </a:r>
                      <a:br>
                        <a:rPr lang="en-US" sz="900">
                          <a:effectLst/>
                        </a:rPr>
                      </a:br>
                      <a:r>
                        <a:rPr lang="en-US" sz="900">
                          <a:effectLst/>
                        </a:rPr>
                        <a:t>(87+25)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           597.00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1 x 22.5° hor bend</a:t>
                      </a:r>
                      <a:br>
                        <a:rPr lang="en-US" sz="900">
                          <a:effectLst/>
                        </a:rPr>
                      </a:br>
                      <a:r>
                        <a:rPr lang="en-US" sz="900">
                          <a:effectLst/>
                        </a:rPr>
                        <a:t>1 x 45° hor bend</a:t>
                      </a:r>
                      <a:br>
                        <a:rPr lang="en-US" sz="900">
                          <a:effectLst/>
                        </a:rPr>
                      </a:br>
                      <a:r>
                        <a:rPr lang="en-US" sz="900">
                          <a:effectLst/>
                        </a:rPr>
                        <a:t>2 x 45° vert bends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gn="ctr">
                        <a:lnSpc>
                          <a:spcPct val="107000"/>
                        </a:lnSpc>
                        <a:spcBef>
                          <a:spcPts val="0"/>
                        </a:spcBef>
                        <a:spcAft>
                          <a:spcPts val="0"/>
                        </a:spcAft>
                      </a:pPr>
                      <a:r>
                        <a:rPr lang="en-US" sz="900">
                          <a:effectLst/>
                        </a:rPr>
                        <a:t>2.50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5,515.29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r>
              <a:tr h="461894">
                <a:tc rowSpan="2">
                  <a:txBody>
                    <a:bodyPr/>
                    <a:lstStyle/>
                    <a:p>
                      <a:pPr marL="0" marR="0" algn="ctr">
                        <a:lnSpc>
                          <a:spcPct val="107000"/>
                        </a:lnSpc>
                        <a:spcBef>
                          <a:spcPts val="0"/>
                        </a:spcBef>
                        <a:spcAft>
                          <a:spcPts val="0"/>
                        </a:spcAft>
                      </a:pPr>
                      <a:r>
                        <a:rPr lang="en-US" sz="900">
                          <a:effectLst/>
                        </a:rPr>
                        <a:t>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dirty="0">
                          <a:effectLst/>
                        </a:rPr>
                        <a:t>Pit 6, 18"x16" reduction @ (</a:t>
                      </a:r>
                      <a:r>
                        <a:rPr lang="en-US" sz="900" dirty="0" smtClean="0">
                          <a:effectLst/>
                        </a:rPr>
                        <a:t>32+16.5)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dirty="0">
                          <a:effectLst/>
                        </a:rPr>
                        <a:t>Pit 8, Tie-in</a:t>
                      </a:r>
                      <a:br>
                        <a:rPr lang="en-US" sz="900" dirty="0">
                          <a:effectLst/>
                        </a:rPr>
                      </a:br>
                      <a:r>
                        <a:rPr lang="en-US" sz="900" dirty="0">
                          <a:effectLst/>
                        </a:rPr>
                        <a:t>(</a:t>
                      </a:r>
                      <a:r>
                        <a:rPr lang="en-US" sz="900" dirty="0" smtClean="0">
                          <a:effectLst/>
                        </a:rPr>
                        <a:t>56+21)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       2,404.50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1 x 5° hor bend</a:t>
                      </a:r>
                      <a:br>
                        <a:rPr lang="en-US" sz="900">
                          <a:effectLst/>
                        </a:rPr>
                      </a:br>
                      <a:r>
                        <a:rPr lang="en-US" sz="900">
                          <a:effectLst/>
                        </a:rPr>
                        <a:t>1 x 7° hor bend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gn="ctr">
                        <a:lnSpc>
                          <a:spcPct val="107000"/>
                        </a:lnSpc>
                        <a:spcBef>
                          <a:spcPts val="0"/>
                        </a:spcBef>
                        <a:spcAft>
                          <a:spcPts val="0"/>
                        </a:spcAft>
                      </a:pPr>
                      <a:r>
                        <a:rPr lang="en-US" sz="900">
                          <a:effectLst/>
                        </a:rPr>
                        <a:t>3.68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8,103.99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r>
              <a:tr h="461894">
                <a:tc vMerge="1">
                  <a:txBody>
                    <a:bodyPr/>
                    <a:lstStyle/>
                    <a:p>
                      <a:endParaRPr lang="en-US"/>
                    </a:p>
                  </a:txBody>
                  <a:tcPr/>
                </a:tc>
                <a:tc>
                  <a:txBody>
                    <a:bodyPr/>
                    <a:lstStyle/>
                    <a:p>
                      <a:pPr marL="0" marR="0" algn="ctr">
                        <a:lnSpc>
                          <a:spcPct val="107000"/>
                        </a:lnSpc>
                        <a:spcBef>
                          <a:spcPts val="0"/>
                        </a:spcBef>
                        <a:spcAft>
                          <a:spcPts val="0"/>
                        </a:spcAft>
                      </a:pPr>
                      <a:r>
                        <a:rPr lang="en-US" sz="900">
                          <a:effectLst/>
                        </a:rPr>
                        <a:t>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dirty="0">
                          <a:effectLst/>
                        </a:rPr>
                        <a:t>Pit 6, 18"x16" reduction @ (</a:t>
                      </a:r>
                      <a:r>
                        <a:rPr lang="en-US" sz="900" dirty="0" smtClean="0">
                          <a:effectLst/>
                        </a:rPr>
                        <a:t>32+16.5)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dirty="0">
                          <a:effectLst/>
                        </a:rPr>
                        <a:t>Pit 4, Tie-in</a:t>
                      </a:r>
                      <a:br>
                        <a:rPr lang="en-US" sz="900" dirty="0">
                          <a:effectLst/>
                        </a:rPr>
                      </a:br>
                      <a:r>
                        <a:rPr lang="en-US" sz="900" dirty="0">
                          <a:effectLst/>
                        </a:rPr>
                        <a:t>(</a:t>
                      </a:r>
                      <a:r>
                        <a:rPr lang="en-US" sz="900" dirty="0" smtClean="0">
                          <a:effectLst/>
                        </a:rPr>
                        <a:t>17+42)</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       1,474.50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2 x 45° hor bend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2.86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6,300.30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r>
              <a:tr h="327004">
                <a:tc rowSpan="2">
                  <a:txBody>
                    <a:bodyPr/>
                    <a:lstStyle/>
                    <a:p>
                      <a:pPr marL="0" marR="0" algn="ctr">
                        <a:lnSpc>
                          <a:spcPct val="107000"/>
                        </a:lnSpc>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dirty="0">
                          <a:effectLst/>
                        </a:rPr>
                        <a:t>Pit 3, Tie-in @ (</a:t>
                      </a:r>
                      <a:r>
                        <a:rPr lang="en-US" sz="900" dirty="0" smtClean="0">
                          <a:effectLst/>
                        </a:rPr>
                        <a:t>5+75)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dirty="0">
                          <a:effectLst/>
                        </a:rPr>
                        <a:t>Pit 4, Tie-in</a:t>
                      </a:r>
                      <a:br>
                        <a:rPr lang="en-US" sz="900" dirty="0">
                          <a:effectLst/>
                        </a:rPr>
                      </a:br>
                      <a:r>
                        <a:rPr lang="en-US" sz="900" dirty="0">
                          <a:effectLst/>
                        </a:rPr>
                        <a:t>(</a:t>
                      </a:r>
                      <a:r>
                        <a:rPr lang="en-US" sz="900" dirty="0" smtClean="0">
                          <a:effectLst/>
                        </a:rPr>
                        <a:t>17+42)</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       1,167.00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2 x 45° hor bend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2.49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5,494.44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r>
              <a:tr h="654008">
                <a:tc vMerge="1">
                  <a:txBody>
                    <a:bodyPr/>
                    <a:lstStyle/>
                    <a:p>
                      <a:endParaRPr lang="en-US"/>
                    </a:p>
                  </a:txBody>
                  <a:tcPr/>
                </a:tc>
                <a:tc>
                  <a:txBody>
                    <a:bodyPr/>
                    <a:lstStyle/>
                    <a:p>
                      <a:pPr marL="0" marR="0" algn="ctr">
                        <a:lnSpc>
                          <a:spcPct val="107000"/>
                        </a:lnSpc>
                        <a:spcBef>
                          <a:spcPts val="0"/>
                        </a:spcBef>
                        <a:spcAft>
                          <a:spcPts val="0"/>
                        </a:spcAft>
                      </a:pPr>
                      <a:r>
                        <a:rPr lang="en-US" sz="900">
                          <a:effectLst/>
                        </a:rPr>
                        <a:t>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dirty="0">
                          <a:effectLst/>
                        </a:rPr>
                        <a:t>3</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dirty="0">
                          <a:effectLst/>
                        </a:rPr>
                        <a:t>Pit 3, Tie-in @ (</a:t>
                      </a:r>
                      <a:r>
                        <a:rPr lang="en-US" sz="900" dirty="0" smtClean="0">
                          <a:effectLst/>
                        </a:rPr>
                        <a:t>5+75)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dirty="0">
                          <a:effectLst/>
                        </a:rPr>
                        <a:t>Pit 1, Start of liner</a:t>
                      </a:r>
                      <a:br>
                        <a:rPr lang="en-US" sz="900" dirty="0">
                          <a:effectLst/>
                        </a:rPr>
                      </a:br>
                      <a:r>
                        <a:rPr lang="en-US" sz="900" dirty="0">
                          <a:effectLst/>
                        </a:rPr>
                        <a:t>(</a:t>
                      </a:r>
                      <a:r>
                        <a:rPr lang="en-US" sz="900" dirty="0" smtClean="0">
                          <a:effectLst/>
                        </a:rPr>
                        <a:t>1+70)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           405.00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nSpc>
                          <a:spcPct val="107000"/>
                        </a:lnSpc>
                        <a:spcBef>
                          <a:spcPts val="0"/>
                        </a:spcBef>
                        <a:spcAft>
                          <a:spcPts val="0"/>
                        </a:spcAft>
                      </a:pPr>
                      <a:r>
                        <a:rPr lang="en-US" sz="900">
                          <a:effectLst/>
                        </a:rPr>
                        <a:t>2 x 25° vert bend</a:t>
                      </a:r>
                      <a:br>
                        <a:rPr lang="en-US" sz="900">
                          <a:effectLst/>
                        </a:rPr>
                      </a:br>
                      <a:r>
                        <a:rPr lang="en-US" sz="900">
                          <a:effectLst/>
                        </a:rPr>
                        <a:t>2 x 34° vert bends</a:t>
                      </a:r>
                      <a:br>
                        <a:rPr lang="en-US" sz="900">
                          <a:effectLst/>
                        </a:rPr>
                      </a:br>
                      <a:r>
                        <a:rPr lang="en-US" sz="900">
                          <a:effectLst/>
                        </a:rPr>
                        <a:t>1 x 38° vert bend</a:t>
                      </a:r>
                      <a:br>
                        <a:rPr lang="en-US" sz="900">
                          <a:effectLst/>
                        </a:rPr>
                      </a:br>
                      <a:r>
                        <a:rPr lang="en-US" sz="900">
                          <a:effectLst/>
                        </a:rPr>
                        <a:t>2 x 45° vert bend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gn="ctr">
                        <a:lnSpc>
                          <a:spcPct val="107000"/>
                        </a:lnSpc>
                        <a:spcBef>
                          <a:spcPts val="0"/>
                        </a:spcBef>
                        <a:spcAft>
                          <a:spcPts val="0"/>
                        </a:spcAft>
                      </a:pPr>
                      <a:r>
                        <a:rPr lang="en-US" sz="900">
                          <a:effectLst/>
                        </a:rPr>
                        <a:t>2.85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c>
                  <a:txBody>
                    <a:bodyPr/>
                    <a:lstStyle/>
                    <a:p>
                      <a:pPr marL="0" marR="0" algn="ctr">
                        <a:lnSpc>
                          <a:spcPct val="107000"/>
                        </a:lnSpc>
                        <a:spcBef>
                          <a:spcPts val="0"/>
                        </a:spcBef>
                        <a:spcAft>
                          <a:spcPts val="0"/>
                        </a:spcAft>
                      </a:pPr>
                      <a:r>
                        <a:rPr lang="en-US" sz="900">
                          <a:effectLst/>
                        </a:rPr>
                        <a:t>6,291.84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ctr"/>
                </a:tc>
              </a:tr>
              <a:tr h="163502">
                <a:tc>
                  <a:txBody>
                    <a:bodyPr/>
                    <a:lstStyle/>
                    <a:p>
                      <a:pPr>
                        <a:lnSpc>
                          <a:spcPct val="107000"/>
                        </a:lnSpc>
                      </a:pPr>
                      <a:endParaRPr lang="en-US" sz="900">
                        <a:effectLst/>
                        <a:latin typeface="Calibri" panose="020F0502020204030204" pitchFamily="34" charset="0"/>
                        <a:cs typeface="Times New Roman" panose="02020603050405020304" pitchFamily="18" charset="0"/>
                      </a:endParaRPr>
                    </a:p>
                  </a:txBody>
                  <a:tcPr marL="58861" marR="58861" marT="0" marB="0" anchor="b"/>
                </a:tc>
                <a:tc>
                  <a:txBody>
                    <a:bodyPr/>
                    <a:lstStyle/>
                    <a:p>
                      <a:pPr>
                        <a:lnSpc>
                          <a:spcPct val="107000"/>
                        </a:lnSpc>
                      </a:pPr>
                      <a:endParaRPr lang="en-US" sz="900">
                        <a:effectLst/>
                        <a:latin typeface="Calibri" panose="020F0502020204030204" pitchFamily="34" charset="0"/>
                        <a:cs typeface="Times New Roman" panose="02020603050405020304" pitchFamily="18" charset="0"/>
                      </a:endParaRPr>
                    </a:p>
                  </a:txBody>
                  <a:tcPr marL="58861" marR="58861" marT="0" marB="0" anchor="b"/>
                </a:tc>
                <a:tc>
                  <a:txBody>
                    <a:bodyPr/>
                    <a:lstStyle/>
                    <a:p>
                      <a:pPr>
                        <a:lnSpc>
                          <a:spcPct val="107000"/>
                        </a:lnSpc>
                      </a:pPr>
                      <a:endParaRPr lang="en-US" sz="900">
                        <a:effectLst/>
                        <a:latin typeface="Calibri" panose="020F0502020204030204" pitchFamily="34" charset="0"/>
                        <a:cs typeface="Times New Roman" panose="02020603050405020304" pitchFamily="18" charset="0"/>
                      </a:endParaRPr>
                    </a:p>
                  </a:txBody>
                  <a:tcPr marL="58861" marR="58861" marT="0" marB="0" anchor="b"/>
                </a:tc>
                <a:tc>
                  <a:txBody>
                    <a:bodyPr/>
                    <a:lstStyle/>
                    <a:p>
                      <a:pPr>
                        <a:lnSpc>
                          <a:spcPct val="107000"/>
                        </a:lnSpc>
                      </a:pPr>
                      <a:endParaRPr lang="en-US" sz="900">
                        <a:effectLst/>
                        <a:latin typeface="Calibri" panose="020F0502020204030204" pitchFamily="34" charset="0"/>
                        <a:cs typeface="Times New Roman" panose="02020603050405020304" pitchFamily="18" charset="0"/>
                      </a:endParaRPr>
                    </a:p>
                  </a:txBody>
                  <a:tcPr marL="58861" marR="58861" marT="0" marB="0" anchor="b"/>
                </a:tc>
                <a:tc>
                  <a:txBody>
                    <a:bodyPr/>
                    <a:lstStyle/>
                    <a:p>
                      <a:pPr marL="0" marR="0">
                        <a:lnSpc>
                          <a:spcPct val="107000"/>
                        </a:lnSpc>
                        <a:spcBef>
                          <a:spcPts val="0"/>
                        </a:spcBef>
                        <a:spcAft>
                          <a:spcPts val="0"/>
                        </a:spcAft>
                      </a:pPr>
                      <a:r>
                        <a:rPr lang="en-US" sz="900">
                          <a:effectLst/>
                        </a:rPr>
                        <a:t>Total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marL="0" marR="0" algn="r">
                        <a:lnSpc>
                          <a:spcPct val="107000"/>
                        </a:lnSpc>
                        <a:spcBef>
                          <a:spcPts val="0"/>
                        </a:spcBef>
                        <a:spcAft>
                          <a:spcPts val="0"/>
                        </a:spcAft>
                      </a:pPr>
                      <a:r>
                        <a:rPr lang="en-US" sz="900">
                          <a:effectLst/>
                        </a:rPr>
                        <a:t>9,147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61" marR="58861" marT="0" marB="0" anchor="b"/>
                </a:tc>
                <a:tc>
                  <a:txBody>
                    <a:bodyPr/>
                    <a:lstStyle/>
                    <a:p>
                      <a:pPr>
                        <a:lnSpc>
                          <a:spcPct val="107000"/>
                        </a:lnSpc>
                      </a:pPr>
                      <a:endParaRPr lang="en-US" sz="900">
                        <a:effectLst/>
                        <a:latin typeface="Calibri" panose="020F0502020204030204" pitchFamily="34" charset="0"/>
                        <a:cs typeface="Times New Roman" panose="02020603050405020304" pitchFamily="18" charset="0"/>
                      </a:endParaRPr>
                    </a:p>
                  </a:txBody>
                  <a:tcPr marL="58861" marR="58861" marT="0" marB="0" anchor="b"/>
                </a:tc>
                <a:tc>
                  <a:txBody>
                    <a:bodyPr/>
                    <a:lstStyle/>
                    <a:p>
                      <a:pPr>
                        <a:lnSpc>
                          <a:spcPct val="107000"/>
                        </a:lnSpc>
                      </a:pPr>
                      <a:endParaRPr lang="en-US" sz="900">
                        <a:effectLst/>
                        <a:latin typeface="Calibri" panose="020F0502020204030204" pitchFamily="34" charset="0"/>
                        <a:cs typeface="Times New Roman" panose="02020603050405020304" pitchFamily="18" charset="0"/>
                      </a:endParaRPr>
                    </a:p>
                  </a:txBody>
                  <a:tcPr marL="58861" marR="58861" marT="0" marB="0" anchor="b"/>
                </a:tc>
                <a:tc>
                  <a:txBody>
                    <a:bodyPr/>
                    <a:lstStyle/>
                    <a:p>
                      <a:pPr>
                        <a:lnSpc>
                          <a:spcPct val="107000"/>
                        </a:lnSpc>
                      </a:pPr>
                      <a:endParaRPr lang="en-US" sz="900" dirty="0">
                        <a:effectLst/>
                        <a:latin typeface="Calibri" panose="020F0502020204030204" pitchFamily="34" charset="0"/>
                        <a:cs typeface="Times New Roman" panose="02020603050405020304" pitchFamily="18" charset="0"/>
                      </a:endParaRPr>
                    </a:p>
                  </a:txBody>
                  <a:tcPr marL="58861" marR="58861" marT="0" marB="0" anchor="b"/>
                </a:tc>
              </a:tr>
            </a:tbl>
          </a:graphicData>
        </a:graphic>
      </p:graphicFrame>
    </p:spTree>
    <p:extLst>
      <p:ext uri="{BB962C8B-B14F-4D97-AF65-F5344CB8AC3E}">
        <p14:creationId xmlns:p14="http://schemas.microsoft.com/office/powerpoint/2010/main" val="4105292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96619816-A2D7-46CC-A699-09973C8BAECC}" type="slidenum">
              <a:rPr lang="de-DE" smtClean="0"/>
              <a:t>7</a:t>
            </a:fld>
            <a:endParaRPr lang="de-DE"/>
          </a:p>
        </p:txBody>
      </p:sp>
      <p:sp>
        <p:nvSpPr>
          <p:cNvPr id="6" name="Rectangle 2"/>
          <p:cNvSpPr txBox="1">
            <a:spLocks noChangeArrowheads="1"/>
          </p:cNvSpPr>
          <p:nvPr/>
        </p:nvSpPr>
        <p:spPr>
          <a:xfrm>
            <a:off x="306388" y="360363"/>
            <a:ext cx="8229600" cy="427037"/>
          </a:xfrm>
          <a:prstGeom prst="rect">
            <a:avLst/>
          </a:prstGeom>
          <a:noFill/>
          <a:extLst>
            <a:ext uri="{909E8E84-426E-40DD-AFC4-6F175D3DCCD1}">
              <a14:hiddenFill xmlns:a14="http://schemas.microsoft.com/office/drawing/2010/main">
                <a:solidFill>
                  <a:srgbClr val="401D01"/>
                </a:solidFill>
              </a14:hiddenFill>
            </a:ex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altLang="de-DE" sz="2600" b="1" dirty="0" smtClean="0">
                <a:solidFill>
                  <a:srgbClr val="00519E"/>
                </a:solidFill>
                <a:latin typeface="Arial" panose="020B0604020202020204" pitchFamily="34" charset="0"/>
                <a:cs typeface="Arial" panose="020B0604020202020204" pitchFamily="34" charset="0"/>
              </a:rPr>
              <a:t>Modified plan to line pass through manhole </a:t>
            </a:r>
          </a:p>
          <a:p>
            <a:pPr algn="l"/>
            <a:r>
              <a:rPr lang="de-DE" altLang="de-DE" sz="2600" b="1" dirty="0" smtClean="0">
                <a:solidFill>
                  <a:srgbClr val="00519E"/>
                </a:solidFill>
                <a:latin typeface="Arial" panose="020B0604020202020204" pitchFamily="34" charset="0"/>
                <a:cs typeface="Arial" panose="020B0604020202020204" pitchFamily="34" charset="0"/>
              </a:rPr>
              <a:t>(pit 12) pos 87+25</a:t>
            </a:r>
            <a:endParaRPr lang="de-DE" altLang="de-DE" sz="2600" b="1" dirty="0" smtClean="0">
              <a:solidFill>
                <a:srgbClr val="00519E"/>
              </a:solidFill>
              <a:latin typeface="Arial" panose="020B0604020202020204" pitchFamily="34" charset="0"/>
              <a:cs typeface="Arial" panose="020B0604020202020204" pitchFamily="34" charset="0"/>
            </a:endParaRPr>
          </a:p>
        </p:txBody>
      </p:sp>
      <p:sp>
        <p:nvSpPr>
          <p:cNvPr id="3" name="Rectángulo 2"/>
          <p:cNvSpPr/>
          <p:nvPr/>
        </p:nvSpPr>
        <p:spPr>
          <a:xfrm>
            <a:off x="338472" y="1196752"/>
            <a:ext cx="4572000" cy="369332"/>
          </a:xfrm>
          <a:prstGeom prst="rect">
            <a:avLst/>
          </a:prstGeom>
        </p:spPr>
        <p:txBody>
          <a:bodyPr>
            <a:spAutoFit/>
          </a:bodyPr>
          <a:lstStyle/>
          <a:p>
            <a:pPr>
              <a:spcBef>
                <a:spcPct val="50000"/>
              </a:spcBef>
            </a:pPr>
            <a:endParaRPr lang="de-DE" altLang="de-DE" dirty="0"/>
          </a:p>
        </p:txBody>
      </p:sp>
      <p:sp>
        <p:nvSpPr>
          <p:cNvPr id="12" name="Rectángulo 11"/>
          <p:cNvSpPr/>
          <p:nvPr/>
        </p:nvSpPr>
        <p:spPr>
          <a:xfrm>
            <a:off x="649738" y="1381418"/>
            <a:ext cx="7920392" cy="4708981"/>
          </a:xfrm>
          <a:prstGeom prst="rect">
            <a:avLst/>
          </a:prstGeom>
        </p:spPr>
        <p:txBody>
          <a:bodyPr wrap="square">
            <a:spAutoFit/>
          </a:bodyPr>
          <a:lstStyle/>
          <a:p>
            <a:pPr marL="285750" indent="-285750">
              <a:spcBef>
                <a:spcPct val="50000"/>
              </a:spcBef>
              <a:buFont typeface="Arial" panose="020B0604020202020204" pitchFamily="34" charset="0"/>
              <a:buChar char="•"/>
            </a:pPr>
            <a:r>
              <a:rPr lang="de-DE" altLang="de-DE" sz="2000" dirty="0" smtClean="0"/>
              <a:t>In order to accommodate the liner in the reels to the project for the contractor to be able to line through the manhole at position 87+25 some re-arrangements in the reels usage and in the number of pulls is needed</a:t>
            </a:r>
            <a:endParaRPr lang="de-DE" altLang="de-DE" sz="2000" dirty="0" smtClean="0"/>
          </a:p>
          <a:p>
            <a:pPr marL="285750" indent="-285750">
              <a:spcBef>
                <a:spcPct val="50000"/>
              </a:spcBef>
              <a:buFont typeface="Arial" panose="020B0604020202020204" pitchFamily="34" charset="0"/>
              <a:buChar char="•"/>
            </a:pPr>
            <a:r>
              <a:rPr lang="de-DE" altLang="de-DE" sz="2000" dirty="0" smtClean="0"/>
              <a:t>Since pit 12 will not be have connectors installed in this modified plan, more liner length will be needed for that specific pull, this changes the usage of the liner in the reels.</a:t>
            </a:r>
          </a:p>
          <a:p>
            <a:pPr marL="285750" indent="-285750">
              <a:spcBef>
                <a:spcPct val="50000"/>
              </a:spcBef>
              <a:buFont typeface="Arial" panose="020B0604020202020204" pitchFamily="34" charset="0"/>
              <a:buChar char="•"/>
            </a:pPr>
            <a:r>
              <a:rPr lang="de-DE" altLang="de-DE" sz="2000" dirty="0" smtClean="0"/>
              <a:t>The liner lenghts sent in the reels was design with the original plan in mind.</a:t>
            </a:r>
            <a:endParaRPr lang="de-DE" altLang="de-DE" sz="2000" dirty="0" smtClean="0"/>
          </a:p>
          <a:p>
            <a:pPr marL="285750" indent="-285750">
              <a:spcBef>
                <a:spcPct val="50000"/>
              </a:spcBef>
              <a:buFont typeface="Arial" panose="020B0604020202020204" pitchFamily="34" charset="0"/>
              <a:buChar char="•"/>
            </a:pPr>
            <a:r>
              <a:rPr lang="de-DE" altLang="de-DE" sz="2000" dirty="0" smtClean="0"/>
              <a:t>This modified plan will require 8 pulls instead of 7</a:t>
            </a:r>
            <a:endParaRPr lang="de-DE" altLang="de-DE" sz="2000" dirty="0" smtClean="0"/>
          </a:p>
          <a:p>
            <a:pPr marL="285750" indent="-285750">
              <a:spcBef>
                <a:spcPct val="50000"/>
              </a:spcBef>
              <a:buFont typeface="Arial" panose="020B0604020202020204" pitchFamily="34" charset="0"/>
              <a:buChar char="•"/>
            </a:pPr>
            <a:r>
              <a:rPr lang="de-DE" altLang="de-DE" sz="2000" dirty="0" smtClean="0"/>
              <a:t>If it is decided to line pass through the manhole at position 87+25 the following reels arrangement and usage have to be followed to rehabilitate the pipeline.</a:t>
            </a:r>
            <a:endParaRPr lang="de-DE" altLang="de-DE" sz="2000" dirty="0" smtClean="0"/>
          </a:p>
        </p:txBody>
      </p:sp>
    </p:spTree>
    <p:extLst>
      <p:ext uri="{BB962C8B-B14F-4D97-AF65-F5344CB8AC3E}">
        <p14:creationId xmlns:p14="http://schemas.microsoft.com/office/powerpoint/2010/main" val="1007250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96619816-A2D7-46CC-A699-09973C8BAECC}" type="slidenum">
              <a:rPr lang="de-DE" smtClean="0"/>
              <a:t>8</a:t>
            </a:fld>
            <a:endParaRPr lang="de-DE"/>
          </a:p>
        </p:txBody>
      </p:sp>
      <p:sp>
        <p:nvSpPr>
          <p:cNvPr id="6" name="Rectangle 2"/>
          <p:cNvSpPr txBox="1">
            <a:spLocks noChangeArrowheads="1"/>
          </p:cNvSpPr>
          <p:nvPr/>
        </p:nvSpPr>
        <p:spPr>
          <a:xfrm>
            <a:off x="306388" y="360363"/>
            <a:ext cx="8229600" cy="427037"/>
          </a:xfrm>
          <a:prstGeom prst="rect">
            <a:avLst/>
          </a:prstGeom>
          <a:noFill/>
          <a:extLst>
            <a:ext uri="{909E8E84-426E-40DD-AFC4-6F175D3DCCD1}">
              <a14:hiddenFill xmlns:a14="http://schemas.microsoft.com/office/drawing/2010/main">
                <a:solidFill>
                  <a:srgbClr val="401D01"/>
                </a:solidFill>
              </a14:hiddenFill>
            </a:ex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altLang="de-DE" sz="2600" b="1" dirty="0" smtClean="0">
                <a:solidFill>
                  <a:srgbClr val="00519E"/>
                </a:solidFill>
                <a:latin typeface="Arial" panose="020B0604020202020204" pitchFamily="34" charset="0"/>
                <a:cs typeface="Arial" panose="020B0604020202020204" pitchFamily="34" charset="0"/>
              </a:rPr>
              <a:t>Liner </a:t>
            </a:r>
            <a:r>
              <a:rPr lang="de-DE" altLang="de-DE" sz="2600" b="1" dirty="0" smtClean="0">
                <a:solidFill>
                  <a:srgbClr val="00519E"/>
                </a:solidFill>
                <a:latin typeface="Arial" panose="020B0604020202020204" pitchFamily="34" charset="0"/>
                <a:cs typeface="Arial" panose="020B0604020202020204" pitchFamily="34" charset="0"/>
              </a:rPr>
              <a:t>reels (modified plan)</a:t>
            </a:r>
            <a:endParaRPr lang="de-DE" altLang="de-DE" sz="2600" b="1" dirty="0" smtClean="0">
              <a:solidFill>
                <a:srgbClr val="00519E"/>
              </a:solidFill>
              <a:latin typeface="Arial" panose="020B0604020202020204" pitchFamily="34" charset="0"/>
              <a:cs typeface="Arial" panose="020B0604020202020204" pitchFamily="34" charset="0"/>
            </a:endParaRPr>
          </a:p>
        </p:txBody>
      </p:sp>
      <p:sp>
        <p:nvSpPr>
          <p:cNvPr id="3" name="Rectángulo 2"/>
          <p:cNvSpPr/>
          <p:nvPr/>
        </p:nvSpPr>
        <p:spPr>
          <a:xfrm>
            <a:off x="338472" y="1196752"/>
            <a:ext cx="4572000" cy="369332"/>
          </a:xfrm>
          <a:prstGeom prst="rect">
            <a:avLst/>
          </a:prstGeom>
        </p:spPr>
        <p:txBody>
          <a:bodyPr>
            <a:spAutoFit/>
          </a:bodyPr>
          <a:lstStyle/>
          <a:p>
            <a:pPr>
              <a:spcBef>
                <a:spcPct val="50000"/>
              </a:spcBef>
            </a:pPr>
            <a:endParaRPr lang="de-DE" altLang="de-DE" dirty="0"/>
          </a:p>
        </p:txBody>
      </p:sp>
      <p:sp>
        <p:nvSpPr>
          <p:cNvPr id="12" name="Rectángulo 11"/>
          <p:cNvSpPr/>
          <p:nvPr/>
        </p:nvSpPr>
        <p:spPr>
          <a:xfrm>
            <a:off x="684056" y="1196753"/>
            <a:ext cx="7920392" cy="3785652"/>
          </a:xfrm>
          <a:prstGeom prst="rect">
            <a:avLst/>
          </a:prstGeom>
        </p:spPr>
        <p:txBody>
          <a:bodyPr wrap="square">
            <a:spAutoFit/>
          </a:bodyPr>
          <a:lstStyle/>
          <a:p>
            <a:pPr marL="285750" indent="-285750">
              <a:spcBef>
                <a:spcPct val="50000"/>
              </a:spcBef>
              <a:buFont typeface="Arial" panose="020B0604020202020204" pitchFamily="34" charset="0"/>
              <a:buChar char="•"/>
            </a:pPr>
            <a:r>
              <a:rPr lang="de-DE" altLang="de-DE" sz="2000" dirty="0" smtClean="0"/>
              <a:t>The liner was shipped </a:t>
            </a:r>
            <a:r>
              <a:rPr lang="de-DE" altLang="de-DE" sz="2000" dirty="0" smtClean="0"/>
              <a:t>in</a:t>
            </a:r>
            <a:r>
              <a:rPr lang="de-DE" altLang="de-DE" sz="2000" dirty="0" smtClean="0"/>
              <a:t> </a:t>
            </a:r>
            <a:r>
              <a:rPr lang="de-DE" altLang="de-DE" sz="2000" dirty="0" smtClean="0"/>
              <a:t>three T-600 reels (</a:t>
            </a:r>
            <a:r>
              <a:rPr lang="de-DE" altLang="de-DE" sz="2000" dirty="0" smtClean="0"/>
              <a:t>6m)</a:t>
            </a:r>
          </a:p>
          <a:p>
            <a:pPr marL="285750" indent="-285750">
              <a:spcBef>
                <a:spcPct val="50000"/>
              </a:spcBef>
              <a:buFont typeface="Arial" panose="020B0604020202020204" pitchFamily="34" charset="0"/>
              <a:buChar char="•"/>
            </a:pPr>
            <a:r>
              <a:rPr lang="de-DE" sz="2000" dirty="0" smtClean="0"/>
              <a:t>Reel </a:t>
            </a:r>
            <a:r>
              <a:rPr lang="de-DE" sz="2000" dirty="0"/>
              <a:t>1 with 3,207.00 LF of 18“ </a:t>
            </a:r>
            <a:r>
              <a:rPr lang="de-DE" sz="2000" dirty="0" smtClean="0"/>
              <a:t>liner</a:t>
            </a:r>
            <a:endParaRPr lang="en-US" sz="2000" dirty="0"/>
          </a:p>
          <a:p>
            <a:pPr marL="285750" indent="-285750">
              <a:spcBef>
                <a:spcPct val="50000"/>
              </a:spcBef>
              <a:buFont typeface="Arial" panose="020B0604020202020204" pitchFamily="34" charset="0"/>
              <a:buChar char="•"/>
            </a:pPr>
            <a:r>
              <a:rPr lang="de-DE" sz="2000" dirty="0" smtClean="0"/>
              <a:t>Reel </a:t>
            </a:r>
            <a:r>
              <a:rPr lang="de-DE" sz="2000" dirty="0"/>
              <a:t>2 with 3,083.00 Lf of 18“ </a:t>
            </a:r>
            <a:r>
              <a:rPr lang="de-DE" sz="2000" dirty="0" smtClean="0"/>
              <a:t>liner</a:t>
            </a:r>
            <a:endParaRPr lang="en-US" sz="2000" dirty="0"/>
          </a:p>
          <a:p>
            <a:pPr marL="285750" indent="-285750">
              <a:spcBef>
                <a:spcPct val="50000"/>
              </a:spcBef>
              <a:buFont typeface="Arial" panose="020B0604020202020204" pitchFamily="34" charset="0"/>
              <a:buChar char="•"/>
            </a:pPr>
            <a:r>
              <a:rPr lang="de-DE" sz="2000" dirty="0" smtClean="0"/>
              <a:t>Reel </a:t>
            </a:r>
            <a:r>
              <a:rPr lang="de-DE" sz="2000" dirty="0"/>
              <a:t>3 with 3,182.00 LF 16“ </a:t>
            </a:r>
            <a:r>
              <a:rPr lang="de-DE" sz="2000" dirty="0" smtClean="0"/>
              <a:t>liner</a:t>
            </a:r>
            <a:endParaRPr lang="en-US" sz="2000" dirty="0"/>
          </a:p>
          <a:p>
            <a:pPr marL="285750" indent="-285750">
              <a:spcBef>
                <a:spcPct val="50000"/>
              </a:spcBef>
              <a:buFont typeface="Arial" panose="020B0604020202020204" pitchFamily="34" charset="0"/>
              <a:buChar char="•"/>
            </a:pPr>
            <a:r>
              <a:rPr lang="de-DE" sz="2000" dirty="0" smtClean="0"/>
              <a:t>Reel </a:t>
            </a:r>
            <a:r>
              <a:rPr lang="de-DE" sz="2000" dirty="0"/>
              <a:t>1 to be used to line the section between pit 8 and pit 11, and sectoin between pit 6 and pt 7 </a:t>
            </a:r>
            <a:endParaRPr lang="en-US" sz="2000" dirty="0"/>
          </a:p>
          <a:p>
            <a:pPr marL="285750" indent="-285750">
              <a:spcBef>
                <a:spcPct val="50000"/>
              </a:spcBef>
              <a:buFont typeface="Arial" panose="020B0604020202020204" pitchFamily="34" charset="0"/>
              <a:buChar char="•"/>
            </a:pPr>
            <a:r>
              <a:rPr lang="de-DE" sz="2000" dirty="0" smtClean="0"/>
              <a:t>Reel </a:t>
            </a:r>
            <a:r>
              <a:rPr lang="de-DE" sz="2000" dirty="0"/>
              <a:t>2 to be used to line the section between pit 11 and pit 13 and the section between pit 7 and pit </a:t>
            </a:r>
            <a:r>
              <a:rPr lang="de-DE" sz="2000" dirty="0" smtClean="0"/>
              <a:t>8</a:t>
            </a:r>
            <a:endParaRPr lang="en-US" sz="2000" dirty="0"/>
          </a:p>
          <a:p>
            <a:pPr marL="285750" indent="-285750">
              <a:spcBef>
                <a:spcPct val="50000"/>
              </a:spcBef>
              <a:buFont typeface="Arial" panose="020B0604020202020204" pitchFamily="34" charset="0"/>
              <a:buChar char="•"/>
            </a:pPr>
            <a:r>
              <a:rPr lang="de-DE" sz="2000" dirty="0" smtClean="0"/>
              <a:t>Reel </a:t>
            </a:r>
            <a:r>
              <a:rPr lang="de-DE" sz="2000" dirty="0"/>
              <a:t>3 to be used to line the section between pit 1 and pit 6</a:t>
            </a:r>
            <a:endParaRPr lang="en-US" sz="2000" dirty="0"/>
          </a:p>
        </p:txBody>
      </p:sp>
    </p:spTree>
    <p:extLst>
      <p:ext uri="{BB962C8B-B14F-4D97-AF65-F5344CB8AC3E}">
        <p14:creationId xmlns:p14="http://schemas.microsoft.com/office/powerpoint/2010/main" val="2634846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96619816-A2D7-46CC-A699-09973C8BAECC}" type="slidenum">
              <a:rPr lang="de-DE" smtClean="0"/>
              <a:pPr/>
              <a:t>9</a:t>
            </a:fld>
            <a:endParaRPr lang="de-DE" dirty="0"/>
          </a:p>
        </p:txBody>
      </p:sp>
      <p:sp>
        <p:nvSpPr>
          <p:cNvPr id="4" name="Rectangle 2"/>
          <p:cNvSpPr txBox="1">
            <a:spLocks noChangeArrowheads="1"/>
          </p:cNvSpPr>
          <p:nvPr/>
        </p:nvSpPr>
        <p:spPr>
          <a:xfrm>
            <a:off x="314325" y="211372"/>
            <a:ext cx="8229600" cy="427037"/>
          </a:xfrm>
          <a:prstGeom prst="rect">
            <a:avLst/>
          </a:prstGeom>
          <a:noFill/>
          <a:extLst>
            <a:ext uri="{909E8E84-426E-40DD-AFC4-6F175D3DCCD1}">
              <a14:hiddenFill xmlns:a14="http://schemas.microsoft.com/office/drawing/2010/main">
                <a:solidFill>
                  <a:srgbClr val="401D01"/>
                </a:solidFill>
              </a14:hiddenFill>
            </a:ex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altLang="de-DE" sz="2600" b="1" dirty="0" smtClean="0">
                <a:solidFill>
                  <a:srgbClr val="00519E"/>
                </a:solidFill>
                <a:latin typeface="Arial" panose="020B0604020202020204" pitchFamily="34" charset="0"/>
                <a:cs typeface="Arial" panose="020B0604020202020204" pitchFamily="34" charset="0"/>
              </a:rPr>
              <a:t>Liner </a:t>
            </a:r>
            <a:r>
              <a:rPr lang="de-DE" altLang="de-DE" sz="2600" b="1" dirty="0" smtClean="0">
                <a:solidFill>
                  <a:srgbClr val="00519E"/>
                </a:solidFill>
                <a:latin typeface="Arial" panose="020B0604020202020204" pitchFamily="34" charset="0"/>
                <a:cs typeface="Arial" panose="020B0604020202020204" pitchFamily="34" charset="0"/>
              </a:rPr>
              <a:t>reels usage (modified plan)</a:t>
            </a:r>
            <a:endParaRPr lang="de-DE" altLang="de-DE" sz="2600" b="1" dirty="0" smtClean="0">
              <a:solidFill>
                <a:srgbClr val="00519E"/>
              </a:solidFill>
              <a:latin typeface="Arial" panose="020B0604020202020204" pitchFamily="34" charset="0"/>
              <a:cs typeface="Arial" panose="020B0604020202020204" pitchFamily="34" charset="0"/>
            </a:endParaRPr>
          </a:p>
        </p:txBody>
      </p:sp>
      <p:pic>
        <p:nvPicPr>
          <p:cNvPr id="9" name="Imagen 8"/>
          <p:cNvPicPr>
            <a:picLocks noChangeAspect="1"/>
          </p:cNvPicPr>
          <p:nvPr/>
        </p:nvPicPr>
        <p:blipFill>
          <a:blip r:embed="rId2"/>
          <a:stretch>
            <a:fillRect/>
          </a:stretch>
        </p:blipFill>
        <p:spPr>
          <a:xfrm>
            <a:off x="0" y="736129"/>
            <a:ext cx="9144000" cy="4200059"/>
          </a:xfrm>
          <a:prstGeom prst="rect">
            <a:avLst/>
          </a:prstGeom>
        </p:spPr>
      </p:pic>
      <p:sp>
        <p:nvSpPr>
          <p:cNvPr id="2" name="Rectángulo 1"/>
          <p:cNvSpPr/>
          <p:nvPr/>
        </p:nvSpPr>
        <p:spPr>
          <a:xfrm>
            <a:off x="539552" y="764704"/>
            <a:ext cx="2448272" cy="4896544"/>
          </a:xfrm>
          <a:prstGeom prst="rect">
            <a:avLst/>
          </a:prstGeom>
          <a:solidFill>
            <a:schemeClr val="accent6">
              <a:lumMod val="20000"/>
              <a:lumOff val="80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r>
              <a:rPr lang="en-US" dirty="0" smtClean="0">
                <a:solidFill>
                  <a:schemeClr val="tx1"/>
                </a:solidFill>
              </a:rPr>
              <a:t>Reel 3</a:t>
            </a:r>
            <a:endParaRPr lang="en-US" dirty="0">
              <a:solidFill>
                <a:schemeClr val="tx1"/>
              </a:solidFill>
            </a:endParaRPr>
          </a:p>
        </p:txBody>
      </p:sp>
      <p:sp>
        <p:nvSpPr>
          <p:cNvPr id="6" name="Rectángulo 5"/>
          <p:cNvSpPr/>
          <p:nvPr/>
        </p:nvSpPr>
        <p:spPr>
          <a:xfrm>
            <a:off x="3419872" y="764704"/>
            <a:ext cx="1440160" cy="4896544"/>
          </a:xfrm>
          <a:prstGeom prst="rect">
            <a:avLst/>
          </a:prstGeom>
          <a:solidFill>
            <a:srgbClr val="0070C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r>
              <a:rPr lang="en-US" dirty="0" smtClean="0">
                <a:solidFill>
                  <a:schemeClr val="tx1"/>
                </a:solidFill>
              </a:rPr>
              <a:t>Reel 2</a:t>
            </a:r>
            <a:endParaRPr lang="en-US" dirty="0">
              <a:solidFill>
                <a:schemeClr val="tx1"/>
              </a:solidFill>
            </a:endParaRPr>
          </a:p>
        </p:txBody>
      </p:sp>
      <p:sp>
        <p:nvSpPr>
          <p:cNvPr id="7" name="Rectángulo 6"/>
          <p:cNvSpPr/>
          <p:nvPr/>
        </p:nvSpPr>
        <p:spPr>
          <a:xfrm>
            <a:off x="7020273" y="764704"/>
            <a:ext cx="864095" cy="4896544"/>
          </a:xfrm>
          <a:prstGeom prst="rect">
            <a:avLst/>
          </a:prstGeom>
          <a:solidFill>
            <a:srgbClr val="0070C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r>
              <a:rPr lang="en-US" dirty="0" smtClean="0">
                <a:solidFill>
                  <a:schemeClr val="tx1"/>
                </a:solidFill>
              </a:rPr>
              <a:t>Reel 2</a:t>
            </a:r>
          </a:p>
        </p:txBody>
      </p:sp>
      <p:sp>
        <p:nvSpPr>
          <p:cNvPr id="8" name="Rectángulo 7"/>
          <p:cNvSpPr/>
          <p:nvPr/>
        </p:nvSpPr>
        <p:spPr>
          <a:xfrm>
            <a:off x="4860033" y="764704"/>
            <a:ext cx="2160240" cy="4896544"/>
          </a:xfrm>
          <a:prstGeom prst="rect">
            <a:avLst/>
          </a:prstGeom>
          <a:solidFill>
            <a:schemeClr val="accent3">
              <a:lumMod val="60000"/>
              <a:lumOff val="40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r>
              <a:rPr lang="en-US" dirty="0" smtClean="0">
                <a:solidFill>
                  <a:schemeClr val="tx1"/>
                </a:solidFill>
              </a:rPr>
              <a:t>Reel 1</a:t>
            </a:r>
            <a:endParaRPr lang="en-US" dirty="0">
              <a:solidFill>
                <a:schemeClr val="tx1"/>
              </a:solidFill>
            </a:endParaRPr>
          </a:p>
        </p:txBody>
      </p:sp>
      <p:sp>
        <p:nvSpPr>
          <p:cNvPr id="10" name="Rectángulo 9"/>
          <p:cNvSpPr/>
          <p:nvPr/>
        </p:nvSpPr>
        <p:spPr>
          <a:xfrm>
            <a:off x="2987824" y="764704"/>
            <a:ext cx="432047" cy="4896544"/>
          </a:xfrm>
          <a:prstGeom prst="rect">
            <a:avLst/>
          </a:prstGeom>
          <a:solidFill>
            <a:schemeClr val="accent3">
              <a:lumMod val="60000"/>
              <a:lumOff val="40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endParaRPr lang="en-US" dirty="0">
              <a:solidFill>
                <a:schemeClr val="tx1"/>
              </a:solidFill>
            </a:endParaRPr>
          </a:p>
          <a:p>
            <a:r>
              <a:rPr lang="en-US" dirty="0">
                <a:solidFill>
                  <a:schemeClr val="tx1"/>
                </a:solidFill>
              </a:rPr>
              <a:t>Reel 1</a:t>
            </a:r>
          </a:p>
          <a:p>
            <a:pPr algn="ctr"/>
            <a:endParaRPr lang="en-US" dirty="0" smtClean="0">
              <a:solidFill>
                <a:schemeClr val="tx1"/>
              </a:solidFill>
            </a:endParaRPr>
          </a:p>
        </p:txBody>
      </p:sp>
    </p:spTree>
    <p:extLst>
      <p:ext uri="{BB962C8B-B14F-4D97-AF65-F5344CB8AC3E}">
        <p14:creationId xmlns:p14="http://schemas.microsoft.com/office/powerpoint/2010/main" val="251093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10" grpId="0" animBg="1"/>
    </p:bld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6511</TotalTime>
  <Words>1113</Words>
  <Application>Microsoft Office PowerPoint</Application>
  <PresentationFormat>Presentación en pantalla (4:3)</PresentationFormat>
  <Paragraphs>319</Paragraphs>
  <Slides>10</Slides>
  <Notes>8</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Times New Roman</vt:lpstr>
      <vt:lpstr>Larissa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Thomas Pöllmann</dc:creator>
  <cp:lastModifiedBy>Rodolfo Julio Pérez Sandy</cp:lastModifiedBy>
  <cp:revision>49</cp:revision>
  <dcterms:created xsi:type="dcterms:W3CDTF">2015-06-08T14:14:00Z</dcterms:created>
  <dcterms:modified xsi:type="dcterms:W3CDTF">2022-07-15T21:22:55Z</dcterms:modified>
</cp:coreProperties>
</file>